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86418" autoAdjust="0"/>
  </p:normalViewPr>
  <p:slideViewPr>
    <p:cSldViewPr snapToGrid="0">
      <p:cViewPr varScale="1">
        <p:scale>
          <a:sx n="74" d="100"/>
          <a:sy n="74" d="100"/>
        </p:scale>
        <p:origin x="1133" y="7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08223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100634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Change Management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Change Management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6416451" y="9219529"/>
            <a:ext cx="897093" cy="24196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E-8-</a:t>
            </a:r>
            <a:fld id="{8F2C4C86-4A39-4517-B170-2605F8EB96B3}" type="slidenum">
              <a:rPr lang="en-US" sz="1000">
                <a:solidFill>
                  <a:srgbClr val="663300"/>
                </a:solidFill>
                <a:latin typeface="Verdana" pitchFamily="34" charset="0"/>
              </a:rPr>
              <a:t>‹#›</a:t>
            </a:fld>
            <a:endParaRPr lang="en-US" sz="1000" dirty="0">
              <a:solidFill>
                <a:srgbClr val="66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01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1775" y="868363"/>
            <a:ext cx="4625975" cy="3468687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449" y="4710426"/>
            <a:ext cx="5600699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84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04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92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99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68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0">
                <a:latin typeface="Arial" pitchFamily="34" charset="0"/>
                <a:ea typeface="ヒラギノ角ゴ Pro W3" pitchFamily="127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8266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23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36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4588" cy="371633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8" y="4710426"/>
            <a:ext cx="6105939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05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1775" y="868363"/>
            <a:ext cx="4625975" cy="3468687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449" y="4710426"/>
            <a:ext cx="5600699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85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7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42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1775" y="868363"/>
            <a:ext cx="4625975" cy="3468687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066" y="4710426"/>
            <a:ext cx="6732104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89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327" y="4254631"/>
            <a:ext cx="5599043" cy="51449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32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422" y="4064443"/>
            <a:ext cx="6182139" cy="50104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01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8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416799" y="49103"/>
            <a:ext cx="16744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Change Management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professionals/education/curriculum-tools/cusptoolkit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TCcdMtbKX-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28913" y="2046288"/>
            <a:ext cx="5472112" cy="16002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Change Management: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How to Achieve a Culture of Safety</a:t>
            </a:r>
            <a:endParaRPr lang="en-US" b="0" i="1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12" descr="Health and Human Services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gency for Healthcare Research and Qualit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efense Health Agenc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amSTEPPS 2.0 for Long-Term Care logo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24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885825" y="779463"/>
            <a:ext cx="7739063" cy="65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Don</a:t>
            </a:r>
            <a:r>
              <a:rPr lang="en-US" altLang="en-US" dirty="0">
                <a:ea typeface="+mj-ea"/>
              </a:rPr>
              <a:t>’</a:t>
            </a:r>
            <a:r>
              <a:rPr lang="en-US" dirty="0">
                <a:ea typeface="+mj-ea"/>
              </a:rPr>
              <a:t>t Let Up</a:t>
            </a:r>
          </a:p>
        </p:txBody>
      </p:sp>
      <p:sp>
        <p:nvSpPr>
          <p:cNvPr id="128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19238" y="1470025"/>
            <a:ext cx="7185025" cy="46085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Acknowledge hard work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Celebrate successes and accomplishments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Reaffirm the vision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Bring people together toward the vision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Acknowledge what people have left behind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Develop long-term goals and plans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Provide tools and training to reinforce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Reinforce and reward the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Create systems and structures that reinforce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Prepare people for the next change</a:t>
            </a:r>
          </a:p>
        </p:txBody>
      </p:sp>
    </p:spTree>
    <p:extLst>
      <p:ext uri="{BB962C8B-B14F-4D97-AF65-F5344CB8AC3E}">
        <p14:creationId xmlns:p14="http://schemas.microsoft.com/office/powerpoint/2010/main" val="30235353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779463"/>
            <a:ext cx="7739063" cy="536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Create a New Culture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idx="1"/>
          </p:nvPr>
        </p:nvSpPr>
        <p:spPr>
          <a:xfrm>
            <a:off x="1346200" y="1355725"/>
            <a:ext cx="7431088" cy="489585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ea typeface="+mn-ea"/>
              </a:rPr>
              <a:t>Develop action steps for stabilizing, reinforcing, and sustaining the change: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Give people time to mourn their actual losses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Provide skill and knowledge training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Develop new reward systems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Recognize and celebrate accomplishments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Develop performance measures to continually monitor the results from the change and to identify opportunities for further improvements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Make adjustments to the change vision and strategy to reflect new learning and insights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Encourage people to be open to new challenges, forces, and pressures for the next change</a:t>
            </a:r>
          </a:p>
        </p:txBody>
      </p:sp>
    </p:spTree>
    <p:extLst>
      <p:ext uri="{BB962C8B-B14F-4D97-AF65-F5344CB8AC3E}">
        <p14:creationId xmlns:p14="http://schemas.microsoft.com/office/powerpoint/2010/main" val="33631462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10556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ea typeface="+mj-ea"/>
              </a:rPr>
              <a:t>Errors Common </a:t>
            </a:r>
            <a:r>
              <a:rPr lang="en-US" dirty="0"/>
              <a:t>t</a:t>
            </a:r>
            <a:r>
              <a:rPr lang="en-US" dirty="0">
                <a:ea typeface="+mj-ea"/>
              </a:rPr>
              <a:t>o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Organizational Change</a:t>
            </a:r>
          </a:p>
        </p:txBody>
      </p:sp>
      <p:sp>
        <p:nvSpPr>
          <p:cNvPr id="131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16113" y="2162175"/>
            <a:ext cx="6070600" cy="4089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>
                <a:ea typeface="+mn-ea"/>
              </a:rPr>
              <a:t>Allowing for complacency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>
                <a:ea typeface="+mn-ea"/>
              </a:rPr>
              <a:t>Failing to create a sufficiently powerful Guiding Coalition and Change Team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>
                <a:ea typeface="+mn-ea"/>
              </a:rPr>
              <a:t>Not truly integrating the vision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>
                <a:ea typeface="+mn-ea"/>
              </a:rPr>
              <a:t>Allowing obstacles to block change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>
                <a:ea typeface="+mn-ea"/>
              </a:rPr>
              <a:t>Not celebrating </a:t>
            </a:r>
            <a:r>
              <a:rPr lang="en-US" altLang="ja-JP" dirty="0">
                <a:ea typeface="+mn-ea"/>
              </a:rPr>
              <a:t>short-term wins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>
                <a:ea typeface="+mn-ea"/>
              </a:rPr>
              <a:t>Declaring victory too soon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>
                <a:ea typeface="+mn-ea"/>
              </a:rPr>
              <a:t>Neglecting to anchor changes firmly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in the culture</a:t>
            </a:r>
          </a:p>
        </p:txBody>
      </p:sp>
    </p:spTree>
    <p:extLst>
      <p:ext uri="{BB962C8B-B14F-4D97-AF65-F5344CB8AC3E}">
        <p14:creationId xmlns:p14="http://schemas.microsoft.com/office/powerpoint/2010/main" val="23681036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10556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Culture Change Comes Last, </a:t>
            </a:r>
            <a:br>
              <a:rPr lang="en-US" sz="3200" dirty="0">
                <a:ea typeface="+mj-ea"/>
              </a:rPr>
            </a:br>
            <a:r>
              <a:rPr lang="en-US" sz="3200" dirty="0">
                <a:ea typeface="+mj-ea"/>
              </a:rPr>
              <a:t>Not First!</a:t>
            </a:r>
          </a:p>
        </p:txBody>
      </p:sp>
      <p:sp>
        <p:nvSpPr>
          <p:cNvPr id="130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0313" y="1873250"/>
            <a:ext cx="7259637" cy="4264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Most alterations in norms and shared values come at the end of the transformation process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New approaches sink in after success is shown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Feedback and reinforcement are crucial to buy-in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Sometimes the only way to change culture is to change key people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Individuals in leadership positions need to be on board, or the old culture will reassert itself</a:t>
            </a:r>
          </a:p>
        </p:txBody>
      </p:sp>
    </p:spTree>
    <p:extLst>
      <p:ext uri="{BB962C8B-B14F-4D97-AF65-F5344CB8AC3E}">
        <p14:creationId xmlns:p14="http://schemas.microsoft.com/office/powerpoint/2010/main" val="9891368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172" y="850605"/>
            <a:ext cx="7289616" cy="57415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</a:rPr>
              <a:t>TeamSTEPPS</a:t>
            </a:r>
            <a:r>
              <a:rPr lang="en-US" dirty="0">
                <a:ea typeface="+mj-ea"/>
              </a:rPr>
              <a:t> Change Model</a:t>
            </a:r>
          </a:p>
        </p:txBody>
      </p:sp>
      <p:pic>
        <p:nvPicPr>
          <p:cNvPr id="16387" name="Picture 5" descr="Image of TeamSTEPPS change mod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380" l="2035" r="98110">
                        <a14:foregroundMark x1="2180" y1="7176" x2="2180" y2="7176"/>
                        <a14:foregroundMark x1="31250" y1="93287" x2="31250" y2="93287"/>
                        <a14:foregroundMark x1="63663" y1="95139" x2="63663" y2="95139"/>
                        <a14:foregroundMark x1="93605" y1="98380" x2="93605" y2="98380"/>
                        <a14:foregroundMark x1="95203" y1="87269" x2="95203" y2="87269"/>
                        <a14:foregroundMark x1="97529" y1="86574" x2="97529" y2="86574"/>
                        <a14:foregroundMark x1="88517" y1="3704" x2="88517" y2="3704"/>
                        <a14:foregroundMark x1="87936" y1="17361" x2="87936" y2="17361"/>
                        <a14:foregroundMark x1="80959" y1="43981" x2="80959" y2="43981"/>
                        <a14:foregroundMark x1="81977" y1="59722" x2="81977" y2="59722"/>
                        <a14:foregroundMark x1="73692" y1="5556" x2="73692" y2="5556"/>
                        <a14:foregroundMark x1="74709" y1="5093" x2="74709" y2="5093"/>
                        <a14:foregroundMark x1="78924" y1="17824" x2="78924" y2="17824"/>
                        <a14:foregroundMark x1="11919" y1="7407" x2="11919" y2="7407"/>
                        <a14:foregroundMark x1="11919" y1="7407" x2="11919" y2="7407"/>
                        <a14:foregroundMark x1="16860" y1="7407" x2="16860" y2="7407"/>
                        <a14:foregroundMark x1="25436" y1="7639" x2="25436" y2="7639"/>
                        <a14:foregroundMark x1="27762" y1="7176" x2="27762" y2="7176"/>
                        <a14:foregroundMark x1="29651" y1="7176" x2="29651" y2="7176"/>
                        <a14:foregroundMark x1="35029" y1="7870" x2="35029" y2="7870"/>
                        <a14:foregroundMark x1="84157" y1="25926" x2="84157" y2="25926"/>
                        <a14:foregroundMark x1="90552" y1="24537" x2="90552" y2="24537"/>
                        <a14:foregroundMark x1="93314" y1="22685" x2="93314" y2="22685"/>
                        <a14:foregroundMark x1="89826" y1="30093" x2="89826" y2="30093"/>
                        <a14:foregroundMark x1="84302" y1="73611" x2="84302" y2="73611"/>
                        <a14:foregroundMark x1="9884" y1="22685" x2="9884" y2="22685"/>
                        <a14:foregroundMark x1="38953" y1="7870" x2="38953" y2="7870"/>
                        <a14:foregroundMark x1="90698" y1="78935" x2="90698" y2="78935"/>
                        <a14:foregroundMark x1="21802" y1="72917" x2="21802" y2="72917"/>
                        <a14:foregroundMark x1="6686" y1="20602" x2="6686" y2="20602"/>
                        <a14:foregroundMark x1="12209" y1="20833" x2="13517" y2="19907"/>
                        <a14:foregroundMark x1="17297" y1="20833" x2="17297" y2="20833"/>
                        <a14:foregroundMark x1="23983" y1="20833" x2="23983" y2="20833"/>
                        <a14:foregroundMark x1="19767" y1="19907" x2="19767" y2="19907"/>
                        <a14:foregroundMark x1="11337" y1="18519" x2="11337" y2="18519"/>
                        <a14:foregroundMark x1="9012" y1="19213" x2="9012" y2="19213"/>
                        <a14:foregroundMark x1="5087" y1="20139" x2="5087" y2="20139"/>
                        <a14:foregroundMark x1="7849" y1="20833" x2="7849" y2="20833"/>
                        <a14:foregroundMark x1="4215" y1="21065" x2="4215" y2="21065"/>
                        <a14:foregroundMark x1="2762" y1="18056" x2="2762" y2="18056"/>
                        <a14:foregroundMark x1="25000" y1="23148" x2="25000" y2="23148"/>
                        <a14:foregroundMark x1="26308" y1="21296" x2="26308" y2="21296"/>
                        <a14:foregroundMark x1="21076" y1="20370" x2="21076" y2="20370"/>
                        <a14:foregroundMark x1="22965" y1="17130" x2="22965" y2="17130"/>
                        <a14:foregroundMark x1="14535" y1="19907" x2="14535" y2="19907"/>
                        <a14:foregroundMark x1="11628" y1="20370" x2="11628" y2="20370"/>
                        <a14:foregroundMark x1="10320" y1="20602" x2="10320" y2="20602"/>
                        <a14:foregroundMark x1="79070" y1="64120" x2="79070" y2="64120"/>
                        <a14:foregroundMark x1="80669" y1="76852" x2="81105" y2="76389"/>
                        <a14:foregroundMark x1="86628" y1="80787" x2="86628" y2="80787"/>
                        <a14:foregroundMark x1="90116" y1="90046" x2="90116" y2="90046"/>
                        <a14:foregroundMark x1="90116" y1="22685" x2="90116" y2="22685"/>
                        <a14:foregroundMark x1="80523" y1="31019" x2="80523" y2="31019"/>
                        <a14:foregroundMark x1="98110" y1="67130" x2="98110" y2="67130"/>
                        <a14:foregroundMark x1="97384" y1="54630" x2="97384" y2="5463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" t="3052" r="1237" b="1752"/>
          <a:stretch/>
        </p:blipFill>
        <p:spPr bwMode="auto">
          <a:xfrm>
            <a:off x="1116418" y="1477926"/>
            <a:ext cx="7570381" cy="41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7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Change Management Models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92288"/>
            <a:ext cx="7772400" cy="35433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000" b="1" dirty="0"/>
              <a:t>PDSA:</a:t>
            </a:r>
            <a:r>
              <a:rPr lang="en-US" sz="2000" dirty="0"/>
              <a:t> Plan, Do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  <a:r>
              <a:rPr lang="en-US" sz="2000" dirty="0"/>
              <a:t>, Study, Act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/>
              <a:t>DMAIC:</a:t>
            </a:r>
            <a:r>
              <a:rPr lang="en-US" sz="2000" dirty="0"/>
              <a:t> Define, Measure, Analyze, Improve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  <a:r>
              <a:rPr lang="en-US" sz="2000" dirty="0"/>
              <a:t>, Control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/>
              <a:t>IHI Model for Improvement: </a:t>
            </a:r>
            <a:r>
              <a:rPr lang="en-US" sz="2000" dirty="0"/>
              <a:t>Forming the Team, Setting Aims, Establishing Measures, Selecting Changes, Testing Changes, Implementing Changes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  <a:r>
              <a:rPr lang="en-US" sz="2000" dirty="0"/>
              <a:t>, Spreading Changes 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/>
              <a:t>CUSP: </a:t>
            </a:r>
            <a:r>
              <a:rPr lang="en-US" sz="2000" dirty="0"/>
              <a:t>Assemble the Team, Engage the Senior Executive, Understand the Science of Safety, Identify Defects through </a:t>
            </a:r>
            <a:r>
              <a:rPr lang="en-US" sz="2000" dirty="0" err="1"/>
              <a:t>Sensemaking</a:t>
            </a:r>
            <a:r>
              <a:rPr lang="en-US" sz="2000" dirty="0"/>
              <a:t>, Implement Teamwork and Communication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</a:p>
          <a:p>
            <a:pPr marL="800100" lvl="1" indent="-342900">
              <a:buSzPct val="90000"/>
              <a:buFont typeface="Wingdings" charset="0"/>
              <a:buChar char="n"/>
              <a:defRPr/>
            </a:pPr>
            <a:r>
              <a:rPr lang="en-US" sz="1800" dirty="0">
                <a:solidFill>
                  <a:srgbClr val="0070C0"/>
                </a:solidFill>
                <a:hlinkClick r:id="rId3"/>
              </a:rPr>
              <a:t>https://www.ahrq.gov/professionals/education/curriculum-tools/cusptoolkit/index.html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065" y="876300"/>
            <a:ext cx="5428373" cy="914400"/>
          </a:xfrm>
        </p:spPr>
        <p:txBody>
          <a:bodyPr/>
          <a:lstStyle/>
          <a:p>
            <a:r>
              <a:rPr lang="en-US" dirty="0"/>
              <a:t>On-Time Quality </a:t>
            </a:r>
            <a:br>
              <a:rPr lang="en-US" dirty="0"/>
            </a:br>
            <a:r>
              <a:rPr lang="en-US" dirty="0"/>
              <a:t>Improvement Model</a:t>
            </a:r>
          </a:p>
        </p:txBody>
      </p:sp>
      <p:pic>
        <p:nvPicPr>
          <p:cNvPr id="4" name="Picture 3" descr="On-Time Quality Improvement Model Video&#10;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66" y="2051276"/>
            <a:ext cx="5428372" cy="3077439"/>
          </a:xfrm>
          <a:prstGeom prst="rect">
            <a:avLst/>
          </a:prstGeom>
        </p:spPr>
      </p:pic>
      <p:pic>
        <p:nvPicPr>
          <p:cNvPr id="3" name="Picture 6" descr="director_penguin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3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Roadmap to a Culture of Safety&#10;"/>
          <p:cNvGrpSpPr/>
          <p:nvPr/>
        </p:nvGrpSpPr>
        <p:grpSpPr>
          <a:xfrm>
            <a:off x="19050" y="1068388"/>
            <a:ext cx="9124950" cy="5395912"/>
            <a:chOff x="19050" y="1068388"/>
            <a:chExt cx="9124950" cy="5395912"/>
          </a:xfrm>
        </p:grpSpPr>
        <p:pic>
          <p:nvPicPr>
            <p:cNvPr id="18434" name="Picture 2" descr="Slide_content2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45"/>
            <a:stretch>
              <a:fillRect/>
            </a:stretch>
          </p:blipFill>
          <p:spPr bwMode="auto">
            <a:xfrm>
              <a:off x="19050" y="5249863"/>
              <a:ext cx="1744663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 descr="roadmap1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" y="1296988"/>
              <a:ext cx="8489950" cy="502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 flipH="1" flipV="1">
              <a:off x="2211388" y="5367338"/>
              <a:ext cx="1746250" cy="617537"/>
            </a:xfrm>
            <a:prstGeom prst="wedgeRectCallout">
              <a:avLst>
                <a:gd name="adj1" fmla="val 76634"/>
                <a:gd name="adj2" fmla="val 5925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Catalytic Event Drives Need For Change</a:t>
              </a:r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 rot="10800000">
              <a:off x="7069138" y="5394325"/>
              <a:ext cx="1385887" cy="695325"/>
            </a:xfrm>
            <a:prstGeom prst="wedgeRectCallout">
              <a:avLst>
                <a:gd name="adj1" fmla="val 87569"/>
                <a:gd name="adj2" fmla="val 111644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Build Team, Strategy, Buy-In, Establish Goals</a:t>
              </a:r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7069138" y="1827213"/>
              <a:ext cx="1860550" cy="525462"/>
            </a:xfrm>
            <a:prstGeom prst="wedgeRectCallout">
              <a:avLst>
                <a:gd name="adj1" fmla="val -38398"/>
                <a:gd name="adj2" fmla="val 98338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Implement Action Plan, Train, Empower Others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6157913" y="2889250"/>
              <a:ext cx="12954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r" eaLnBrk="1" hangingPunct="1">
                <a:lnSpc>
                  <a:spcPct val="95000"/>
                </a:lnSpc>
              </a:pPr>
              <a:r>
                <a:rPr lang="en-US" altLang="en-US" sz="1100" b="1">
                  <a:solidFill>
                    <a:srgbClr val="E1393E"/>
                  </a:solidFill>
                </a:rPr>
                <a:t>TeamSTEPPS</a:t>
              </a:r>
              <a:br>
                <a:rPr lang="en-US" altLang="en-US" sz="1100" b="1">
                  <a:solidFill>
                    <a:srgbClr val="E1393E"/>
                  </a:solidFill>
                </a:rPr>
              </a:br>
              <a:r>
                <a:rPr lang="en-US" altLang="en-US" sz="1100" b="1">
                  <a:solidFill>
                    <a:srgbClr val="E1393E"/>
                  </a:solidFill>
                </a:rPr>
                <a:t>Change</a:t>
              </a:r>
              <a:br>
                <a:rPr lang="en-US" altLang="en-US" sz="1100" b="1">
                  <a:solidFill>
                    <a:srgbClr val="E1393E"/>
                  </a:solidFill>
                </a:rPr>
              </a:br>
              <a:r>
                <a:rPr lang="en-US" altLang="en-US" sz="1100" b="1">
                  <a:solidFill>
                    <a:srgbClr val="E1393E"/>
                  </a:solidFill>
                </a:rPr>
                <a:t>Coaching</a:t>
              </a:r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1339850" y="3527425"/>
              <a:ext cx="1744663" cy="814388"/>
            </a:xfrm>
            <a:prstGeom prst="cloudCallout">
              <a:avLst>
                <a:gd name="adj1" fmla="val 54310"/>
                <a:gd name="adj2" fmla="val 8879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en-US" altLang="ja-JP" sz="1000"/>
                <a:t>I’m staying right here. Yeah, they’ll be back.</a:t>
              </a:r>
              <a:endParaRPr lang="en-US" altLang="en-US" sz="1000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3962400" y="3552825"/>
              <a:ext cx="1012825" cy="696913"/>
            </a:xfrm>
            <a:prstGeom prst="cloudCallout">
              <a:avLst>
                <a:gd name="adj1" fmla="val -63009"/>
                <a:gd name="adj2" fmla="val 11309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en-US" altLang="en-US" sz="1000" dirty="0"/>
                <a:t>What are they doing?</a:t>
              </a: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4217988" y="4094163"/>
              <a:ext cx="1103312" cy="774700"/>
            </a:xfrm>
            <a:prstGeom prst="cloudCallout">
              <a:avLst>
                <a:gd name="adj1" fmla="val -82602"/>
                <a:gd name="adj2" fmla="val 313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en-US" altLang="en-US" sz="1000" dirty="0"/>
                <a:t>Why do we need change?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 rot="-1005505">
              <a:off x="3254375" y="3695700"/>
              <a:ext cx="7016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550" b="1" dirty="0"/>
                <a:t>Joint </a:t>
              </a:r>
              <a:r>
                <a:rPr lang="en-US" altLang="en-US" sz="600" b="1" dirty="0"/>
                <a:t>Commission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 rot="-250379">
              <a:off x="3248025" y="3973513"/>
              <a:ext cx="8286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/>
                <a:t>Status QUO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3336925" y="4221163"/>
              <a:ext cx="6381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/>
                <a:t>FUTURE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 rot="-911160">
              <a:off x="3214688" y="4460875"/>
              <a:ext cx="962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/>
                <a:t>Errorville</a:t>
              </a:r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567113" y="1230313"/>
              <a:ext cx="1566862" cy="635000"/>
            </a:xfrm>
            <a:prstGeom prst="wedgeRectCallout">
              <a:avLst>
                <a:gd name="adj1" fmla="val 90731"/>
                <a:gd name="adj2" fmla="val 39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Celebrate Wins! Staying the Course</a:t>
              </a:r>
              <a:br>
                <a:rPr lang="en-US" altLang="en-US" sz="1200"/>
              </a:br>
              <a:r>
                <a:rPr lang="en-US" altLang="en-US" sz="1200"/>
                <a:t>Sustaining</a:t>
              </a:r>
            </a:p>
          </p:txBody>
        </p:sp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7639050" y="3724275"/>
              <a:ext cx="1219200" cy="457200"/>
            </a:xfrm>
            <a:prstGeom prst="wedgeRectCallout">
              <a:avLst>
                <a:gd name="adj1" fmla="val -44921"/>
                <a:gd name="adj2" fmla="val -156944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Develop Action Plan</a:t>
              </a:r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4895850" y="2962275"/>
              <a:ext cx="1219200" cy="609600"/>
            </a:xfrm>
            <a:prstGeom prst="wedgeRectCallout">
              <a:avLst>
                <a:gd name="adj1" fmla="val 70051"/>
                <a:gd name="adj2" fmla="val -92449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 dirty="0"/>
                <a:t>Test Intervention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 dirty="0"/>
                <a:t>(Outcomes)</a:t>
              </a:r>
            </a:p>
          </p:txBody>
        </p: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>
              <a:off x="6384925" y="1068388"/>
              <a:ext cx="2319338" cy="522287"/>
            </a:xfrm>
            <a:prstGeom prst="wedgeRectCallout">
              <a:avLst>
                <a:gd name="adj1" fmla="val -51097"/>
                <a:gd name="adj2" fmla="val 74926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Monitor, Integrate, Continuous Process Improvement</a:t>
              </a: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7359650" y="4483100"/>
              <a:ext cx="17637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2000" b="1">
                  <a:solidFill>
                    <a:srgbClr val="E1393E"/>
                  </a:solidFill>
                </a:rPr>
                <a:t>Prepare </a:t>
              </a:r>
              <a:br>
                <a:rPr lang="en-US" altLang="en-US" sz="2000" b="1">
                  <a:solidFill>
                    <a:srgbClr val="E1393E"/>
                  </a:solidFill>
                </a:rPr>
              </a:br>
              <a:r>
                <a:rPr lang="en-US" altLang="en-US" sz="2000" b="1">
                  <a:solidFill>
                    <a:srgbClr val="E1393E"/>
                  </a:solidFill>
                </a:rPr>
                <a:t>the Climate</a:t>
              </a:r>
            </a:p>
          </p:txBody>
        </p:sp>
      </p:grpSp>
      <p:sp>
        <p:nvSpPr>
          <p:cNvPr id="1419284" name="Rectangle 20"/>
          <p:cNvSpPr>
            <a:spLocks noGrp="1" noChangeArrowheads="1"/>
          </p:cNvSpPr>
          <p:nvPr>
            <p:ph type="title"/>
          </p:nvPr>
        </p:nvSpPr>
        <p:spPr>
          <a:xfrm>
            <a:off x="625475" y="1128713"/>
            <a:ext cx="2724150" cy="10763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dirty="0">
                <a:ea typeface="+mj-ea"/>
              </a:rPr>
              <a:t>Roadmap to a Culture of Safety</a:t>
            </a:r>
          </a:p>
        </p:txBody>
      </p:sp>
    </p:spTree>
    <p:extLst>
      <p:ext uri="{BB962C8B-B14F-4D97-AF65-F5344CB8AC3E}">
        <p14:creationId xmlns:p14="http://schemas.microsoft.com/office/powerpoint/2010/main" val="298115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STEPPS 2.0 for Long-Term Care Module 8 header&#10;"/>
          <p:cNvGrpSpPr/>
          <p:nvPr/>
        </p:nvGrpSpPr>
        <p:grpSpPr>
          <a:xfrm>
            <a:off x="0" y="0"/>
            <a:ext cx="9144000" cy="939021"/>
            <a:chOff x="0" y="0"/>
            <a:chExt cx="9144000" cy="939021"/>
          </a:xfrm>
        </p:grpSpPr>
        <p:pic>
          <p:nvPicPr>
            <p:cNvPr id="4" name="Picture 3" descr="TeamSTEPPS 2.0 for Long-Term Care Module 8 heade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gray">
            <a:xfrm>
              <a:off x="7416799" y="49103"/>
              <a:ext cx="167447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Change Management</a:t>
              </a:r>
            </a:p>
          </p:txBody>
        </p:sp>
      </p:grpSp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Objectives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725" y="1873250"/>
            <a:ext cx="6400800" cy="3192236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List the Eight Steps of Change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Identify errors common to organizational change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Discuss what is involved in creating a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new culture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Begin planning your nursing home’s change strategy</a:t>
            </a:r>
          </a:p>
        </p:txBody>
      </p:sp>
    </p:spTree>
    <p:extLst>
      <p:ext uri="{BB962C8B-B14F-4D97-AF65-F5344CB8AC3E}">
        <p14:creationId xmlns:p14="http://schemas.microsoft.com/office/powerpoint/2010/main" val="30538485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-795337" y="1663700"/>
            <a:ext cx="7739062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ea typeface="+mj-ea"/>
              </a:rPr>
              <a:t>8 Steps of Change</a:t>
            </a:r>
          </a:p>
        </p:txBody>
      </p:sp>
      <p:pic>
        <p:nvPicPr>
          <p:cNvPr id="5122" name="Picture 2" descr="8 Steps of Change&#10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4" b="96822" l="928" r="99801">
                        <a14:foregroundMark x1="69251" y1="17132" x2="71306" y2="4961"/>
                        <a14:foregroundMark x1="96753" y1="89845" x2="1060" y2="92248"/>
                        <a14:foregroundMark x1="20477" y1="86899" x2="36647" y2="44419"/>
                        <a14:foregroundMark x1="13983" y1="71473" x2="27634" y2="51705"/>
                        <a14:foregroundMark x1="1723" y1="63643" x2="12591" y2="77984"/>
                        <a14:foregroundMark x1="3313" y1="96899" x2="99337" y2="96899"/>
                        <a14:foregroundMark x1="90524" y1="67674" x2="99801" y2="68217"/>
                        <a14:backgroundMark x1="38966" y1="45504" x2="38966" y2="4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939800"/>
            <a:ext cx="6276975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50125" y="6029326"/>
            <a:ext cx="1257300" cy="3159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John Kotter</a:t>
            </a:r>
          </a:p>
        </p:txBody>
      </p:sp>
    </p:spTree>
    <p:extLst>
      <p:ext uri="{BB962C8B-B14F-4D97-AF65-F5344CB8AC3E}">
        <p14:creationId xmlns:p14="http://schemas.microsoft.com/office/powerpoint/2010/main" val="27575455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Set the Stage and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Create a Sense of Urgency</a:t>
            </a:r>
          </a:p>
        </p:txBody>
      </p:sp>
      <p:sp>
        <p:nvSpPr>
          <p:cNvPr id="1265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2900" y="1987550"/>
            <a:ext cx="7146925" cy="3543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Get people</a:t>
            </a:r>
            <a:r>
              <a:rPr lang="en-US" altLang="en-US" dirty="0">
                <a:ea typeface="+mn-ea"/>
              </a:rPr>
              <a:t>’</a:t>
            </a:r>
            <a:r>
              <a:rPr lang="en-US" dirty="0">
                <a:ea typeface="+mn-ea"/>
              </a:rPr>
              <a:t>s attention! 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Sell the need for change … describe the consequences of not changing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Immerse people in information about the change 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Discuss ways to solve the problems people identify with the change 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Empower people to solve the </a:t>
            </a:r>
            <a:r>
              <a:rPr lang="en-US" altLang="en-US" dirty="0">
                <a:ea typeface="+mn-ea"/>
              </a:rPr>
              <a:t>“</a:t>
            </a:r>
            <a:r>
              <a:rPr lang="en-US" dirty="0">
                <a:ea typeface="+mn-ea"/>
              </a:rPr>
              <a:t>problem</a:t>
            </a:r>
            <a:r>
              <a:rPr lang="en-US" altLang="en-US" dirty="0">
                <a:ea typeface="+mn-ea"/>
              </a:rPr>
              <a:t>”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75746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62" name="Rectangle 6"/>
          <p:cNvSpPr>
            <a:spLocks noGrp="1" noChangeArrowheads="1"/>
          </p:cNvSpPr>
          <p:nvPr>
            <p:ph type="title"/>
          </p:nvPr>
        </p:nvSpPr>
        <p:spPr>
          <a:xfrm>
            <a:off x="885825" y="836613"/>
            <a:ext cx="7739063" cy="779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Pull Together the Guiding Team</a:t>
            </a:r>
          </a:p>
        </p:txBody>
      </p:sp>
      <p:sp>
        <p:nvSpPr>
          <p:cNvPr id="12738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9050" y="1585913"/>
            <a:ext cx="7556500" cy="466566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Choose key players, especially staff-level managers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Identify a Guiding Team that is multidisciplinary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Consider the credibility and integrity of change leaders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Choose proven leaders who can drive the change process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>
                <a:ea typeface="+mn-ea"/>
              </a:rPr>
              <a:t>Strong position power, broad expertise, and high credibility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/>
              <a:t>Ensure the Guiding Team has both management and leadership skills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/>
              <a:t>Management skills control the process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/>
              <a:t>Leadership skills drive the change</a:t>
            </a:r>
          </a:p>
        </p:txBody>
      </p:sp>
    </p:spTree>
    <p:extLst>
      <p:ext uri="{BB962C8B-B14F-4D97-AF65-F5344CB8AC3E}">
        <p14:creationId xmlns:p14="http://schemas.microsoft.com/office/powerpoint/2010/main" val="18744172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Develop the Change Vision</a:t>
            </a:r>
            <a:br>
              <a:rPr lang="en-US" sz="3200" dirty="0">
                <a:ea typeface="+mj-ea"/>
              </a:rPr>
            </a:br>
            <a:r>
              <a:rPr lang="en-US" sz="3200" dirty="0">
                <a:ea typeface="+mj-ea"/>
              </a:rPr>
              <a:t>and Strategy</a:t>
            </a:r>
          </a:p>
        </p:txBody>
      </p:sp>
      <p:sp>
        <p:nvSpPr>
          <p:cNvPr id="13895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19238" y="1873250"/>
            <a:ext cx="7142162" cy="3975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>
                <a:ea typeface="+mn-ea"/>
              </a:rPr>
              <a:t>Senior Leadership is responsible for:</a:t>
            </a:r>
          </a:p>
          <a:p>
            <a:pPr eaLnBrk="1" hangingPunct="1">
              <a:defRPr/>
            </a:pPr>
            <a:r>
              <a:rPr lang="en-US" sz="2200" dirty="0">
                <a:ea typeface="+mn-ea"/>
              </a:rPr>
              <a:t>Establishing the definition of a </a:t>
            </a:r>
            <a:r>
              <a:rPr lang="ja-JP" altLang="en-US" sz="2200" dirty="0">
                <a:ea typeface="+mn-ea"/>
              </a:rPr>
              <a:t>“</a:t>
            </a:r>
            <a:r>
              <a:rPr lang="en-US" altLang="ja-JP" sz="2200" dirty="0">
                <a:ea typeface="+mn-ea"/>
              </a:rPr>
              <a:t>culture of safety</a:t>
            </a:r>
            <a:r>
              <a:rPr lang="ja-JP" altLang="en-US" sz="2200" dirty="0">
                <a:ea typeface="+mn-ea"/>
              </a:rPr>
              <a:t>”</a:t>
            </a:r>
            <a:r>
              <a:rPr lang="en-US" altLang="ja-JP" sz="2200" dirty="0">
                <a:ea typeface="+mn-ea"/>
              </a:rPr>
              <a:t> aligned with expectations, core values, and shared beliefs</a:t>
            </a:r>
          </a:p>
          <a:p>
            <a:pPr eaLnBrk="1" hangingPunct="1">
              <a:defRPr/>
            </a:pPr>
            <a:r>
              <a:rPr lang="en-US" sz="2200" dirty="0">
                <a:ea typeface="+mn-ea"/>
              </a:rPr>
              <a:t>Informing the nursing home of these values and evaluating the culture</a:t>
            </a:r>
          </a:p>
          <a:p>
            <a:pPr eaLnBrk="1" hangingPunct="1">
              <a:defRPr/>
            </a:pPr>
            <a:r>
              <a:rPr lang="en-US" sz="2200" dirty="0">
                <a:ea typeface="+mn-ea"/>
              </a:rPr>
              <a:t>Leading the process of:</a:t>
            </a:r>
          </a:p>
          <a:p>
            <a:pPr lvl="1" eaLnBrk="1" hangingPunct="1">
              <a:defRPr/>
            </a:pPr>
            <a:r>
              <a:rPr lang="en-US" sz="2000" dirty="0">
                <a:ea typeface="+mn-ea"/>
              </a:rPr>
              <a:t>Translating values into expected behaviors</a:t>
            </a:r>
          </a:p>
          <a:p>
            <a:pPr lvl="1" eaLnBrk="1" hangingPunct="1">
              <a:defRPr/>
            </a:pPr>
            <a:r>
              <a:rPr lang="en-US" sz="2000" dirty="0">
                <a:ea typeface="+mn-ea"/>
              </a:rPr>
              <a:t>Establishing trust and accountability</a:t>
            </a:r>
          </a:p>
          <a:p>
            <a:pPr eaLnBrk="1" hangingPunct="1">
              <a:defRPr/>
            </a:pPr>
            <a:r>
              <a:rPr lang="en-US" sz="2200" dirty="0">
                <a:ea typeface="+mn-ea"/>
              </a:rPr>
              <a:t>Communicating a commitment to shaping the culture</a:t>
            </a:r>
          </a:p>
        </p:txBody>
      </p:sp>
    </p:spTree>
    <p:extLst>
      <p:ext uri="{BB962C8B-B14F-4D97-AF65-F5344CB8AC3E}">
        <p14:creationId xmlns:p14="http://schemas.microsoft.com/office/powerpoint/2010/main" val="19901028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769938" y="876300"/>
            <a:ext cx="8237537" cy="65246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ea typeface="+mj-ea"/>
              </a:rPr>
              <a:t>Communicate for Understanding and Buy-In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3163" y="1528763"/>
            <a:ext cx="7834312" cy="4779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ea typeface="ヒラギノ角ゴ Pro W3" pitchFamily="127" charset="-128"/>
              </a:rPr>
              <a:t>Provide supportive actions for fear, anger, and resistance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ea typeface="ヒラギノ角ゴ Pro W3" pitchFamily="127" charset="-128"/>
              </a:rPr>
              <a:t>Encourage discussion, dissent, disagreement, debate—keep people talking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ea typeface="ヒラギノ角ゴ Pro W3" pitchFamily="127" charset="-128"/>
              </a:rPr>
              <a:t>Tell people what you know―and what you don’t know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ea typeface="ヒラギノ角ゴ Pro W3" pitchFamily="127" charset="-128"/>
              </a:rPr>
              <a:t>Acknowledge concerns, perceived losses, and anger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ea typeface="ヒラギノ角ゴ Pro W3" pitchFamily="127" charset="-128"/>
              </a:rPr>
              <a:t>Model the expected behaviors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ea typeface="ヒラギノ角ゴ Pro W3" pitchFamily="127" charset="-128"/>
              </a:rPr>
              <a:t>Value resisters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ea typeface="ヒラギノ角ゴ Pro W3" pitchFamily="127" charset="-128"/>
              </a:rPr>
              <a:t>They clarify the problem and identify other problems </a:t>
            </a:r>
            <a:br>
              <a:rPr lang="en-US" altLang="en-US" sz="2000" dirty="0">
                <a:ea typeface="ヒラギノ角ゴ Pro W3" pitchFamily="127" charset="-128"/>
              </a:rPr>
            </a:br>
            <a:r>
              <a:rPr lang="en-US" altLang="en-US" sz="2000" dirty="0">
                <a:ea typeface="ヒラギノ角ゴ Pro W3" pitchFamily="127" charset="-128"/>
              </a:rPr>
              <a:t>that need to be solved first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ea typeface="ヒラギノ角ゴ Pro W3" pitchFamily="127" charset="-128"/>
              </a:rPr>
              <a:t>Their tough questions can strengthen and improve the change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They may be right―it is a dumb idea!</a:t>
            </a:r>
          </a:p>
        </p:txBody>
      </p:sp>
    </p:spTree>
    <p:extLst>
      <p:ext uri="{BB962C8B-B14F-4D97-AF65-F5344CB8AC3E}">
        <p14:creationId xmlns:p14="http://schemas.microsoft.com/office/powerpoint/2010/main" val="11190019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Empower Others to Act</a:t>
            </a:r>
          </a:p>
        </p:txBody>
      </p:sp>
      <p:sp>
        <p:nvSpPr>
          <p:cNvPr id="1280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33538" y="1700213"/>
            <a:ext cx="6856412" cy="501173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Provide direction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Allow others to find their own team-driven solutions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Encourage others to speak up and take risks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Share the information you know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Encourage teamwork and collaboration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Encourage personal reflection and learning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Train employees so they have the desired skills and attitudes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Track activities and progress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Set short-term goals</a:t>
            </a:r>
          </a:p>
        </p:txBody>
      </p:sp>
    </p:spTree>
    <p:extLst>
      <p:ext uri="{BB962C8B-B14F-4D97-AF65-F5344CB8AC3E}">
        <p14:creationId xmlns:p14="http://schemas.microsoft.com/office/powerpoint/2010/main" val="40625994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Produce Short-Term Wins</a:t>
            </a:r>
          </a:p>
        </p:txBody>
      </p:sp>
      <p:sp>
        <p:nvSpPr>
          <p:cNvPr id="128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9050" y="1758950"/>
            <a:ext cx="7431088" cy="4608513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Show visible success; further impetus for change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Provide positive feedback; recognize and reward contributions to wins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000" dirty="0">
                <a:ea typeface="+mn-ea"/>
              </a:rPr>
              <a:t>Further builds morale and motivation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Leverage lessons learned to help plan next goal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Create greater difficulty for resisters to block further change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Provide leadership with evidence of success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Build momentum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000" dirty="0">
                <a:ea typeface="+mn-ea"/>
              </a:rPr>
              <a:t>Helps draw in neutral or reluctant supporters</a:t>
            </a:r>
          </a:p>
        </p:txBody>
      </p:sp>
    </p:spTree>
    <p:extLst>
      <p:ext uri="{BB962C8B-B14F-4D97-AF65-F5344CB8AC3E}">
        <p14:creationId xmlns:p14="http://schemas.microsoft.com/office/powerpoint/2010/main" val="16556369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4693D0-D14A-4824-B27F-07D538BC7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E97BE5-EC16-45BC-93CE-B425D483B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197C1-6B7C-4EDB-8A2D-ED64C66C7171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248aa52d-0bf7-449c-811d-9d8a38bb3135"/>
    <ds:schemaRef ds:uri="6d949564-4ca2-4f24-b2ec-e225cb0e4b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5871</TotalTime>
  <Words>814</Words>
  <Application>Microsoft Office PowerPoint</Application>
  <PresentationFormat>On-screen Show (4:3)</PresentationFormat>
  <Paragraphs>122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2_Main_Olive</vt:lpstr>
      <vt:lpstr>Change Management:  How to Achieve a Culture of Safety</vt:lpstr>
      <vt:lpstr>Objectives</vt:lpstr>
      <vt:lpstr>8 Steps of Change</vt:lpstr>
      <vt:lpstr>Set the Stage and  Create a Sense of Urgency</vt:lpstr>
      <vt:lpstr>Pull Together the Guiding Team</vt:lpstr>
      <vt:lpstr>Develop the Change Vision and Strategy</vt:lpstr>
      <vt:lpstr>Communicate for Understanding and Buy-In</vt:lpstr>
      <vt:lpstr>Empower Others to Act</vt:lpstr>
      <vt:lpstr>Produce Short-Term Wins</vt:lpstr>
      <vt:lpstr>Don’t Let Up</vt:lpstr>
      <vt:lpstr>Create a New Culture</vt:lpstr>
      <vt:lpstr>Errors Common to  Organizational Change</vt:lpstr>
      <vt:lpstr>Culture Change Comes Last,  Not First!</vt:lpstr>
      <vt:lpstr>TeamSTEPPS Change Model</vt:lpstr>
      <vt:lpstr>Change Management Models</vt:lpstr>
      <vt:lpstr>On-Time Quality  Improvement Model</vt:lpstr>
      <vt:lpstr>Roadmap to a Culture of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Stephanie Gfeller</cp:lastModifiedBy>
  <cp:revision>187</cp:revision>
  <cp:lastPrinted>2017-04-01T16:59:02Z</cp:lastPrinted>
  <dcterms:created xsi:type="dcterms:W3CDTF">2005-06-03T10:15:22Z</dcterms:created>
  <dcterms:modified xsi:type="dcterms:W3CDTF">2019-08-19T16:45:08Z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