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4"/>
  </p:sldMasterIdLst>
  <p:notesMasterIdLst>
    <p:notesMasterId r:id="rId25"/>
  </p:notesMasterIdLst>
  <p:handoutMasterIdLst>
    <p:handoutMasterId r:id="rId26"/>
  </p:handoutMasterIdLst>
  <p:sldIdLst>
    <p:sldId id="352" r:id="rId5"/>
    <p:sldId id="353" r:id="rId6"/>
    <p:sldId id="354" r:id="rId7"/>
    <p:sldId id="355" r:id="rId8"/>
    <p:sldId id="356" r:id="rId9"/>
    <p:sldId id="357" r:id="rId10"/>
    <p:sldId id="358" r:id="rId11"/>
    <p:sldId id="359" r:id="rId12"/>
    <p:sldId id="360" r:id="rId13"/>
    <p:sldId id="361" r:id="rId14"/>
    <p:sldId id="362" r:id="rId15"/>
    <p:sldId id="363" r:id="rId16"/>
    <p:sldId id="364" r:id="rId17"/>
    <p:sldId id="365" r:id="rId18"/>
    <p:sldId id="366" r:id="rId19"/>
    <p:sldId id="367" r:id="rId20"/>
    <p:sldId id="368" r:id="rId21"/>
    <p:sldId id="369" r:id="rId22"/>
    <p:sldId id="370" r:id="rId23"/>
    <p:sldId id="371" r:id="rId24"/>
  </p:sldIdLst>
  <p:sldSz cx="9144000" cy="6858000" type="screen4x3"/>
  <p:notesSz cx="7315200" cy="96012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02">
          <p15:clr>
            <a:srgbClr val="A4A3A4"/>
          </p15:clr>
        </p15:guide>
        <p15:guide id="2" orient="horz" pos="1095">
          <p15:clr>
            <a:srgbClr val="A4A3A4"/>
          </p15:clr>
        </p15:guide>
        <p15:guide id="3" orient="horz" pos="4032">
          <p15:clr>
            <a:srgbClr val="A4A3A4"/>
          </p15:clr>
        </p15:guide>
        <p15:guide id="4" orient="horz" pos="192">
          <p15:clr>
            <a:srgbClr val="A4A3A4"/>
          </p15:clr>
        </p15:guide>
        <p15:guide id="5" orient="horz" pos="4170">
          <p15:clr>
            <a:srgbClr val="A4A3A4"/>
          </p15:clr>
        </p15:guide>
        <p15:guide id="6" pos="2983">
          <p15:clr>
            <a:srgbClr val="A4A3A4"/>
          </p15:clr>
        </p15:guide>
        <p15:guide id="7" pos="5232">
          <p15:clr>
            <a:srgbClr val="A4A3A4"/>
          </p15:clr>
        </p15:guide>
        <p15:guide id="8" pos="1776">
          <p15:clr>
            <a:srgbClr val="A4A3A4"/>
          </p15:clr>
        </p15:guide>
        <p15:guide id="9" pos="67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5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chelle Pandolfi" initials="MMP" lastIdx="1" clrIdx="0"/>
  <p:cmAuthor id="1" name="DHHS" initials="D" lastIdx="13" clrIdx="1"/>
  <p:cmAuthor id="2" name="Donna Hurd" initials="DH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  <a:srgbClr val="E1393E"/>
    <a:srgbClr val="00CC00"/>
    <a:srgbClr val="C8EE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151" autoAdjust="0"/>
    <p:restoredTop sz="86918" autoAdjust="0"/>
  </p:normalViewPr>
  <p:slideViewPr>
    <p:cSldViewPr snapToGrid="0">
      <p:cViewPr varScale="1">
        <p:scale>
          <a:sx n="86" d="100"/>
          <a:sy n="86" d="100"/>
        </p:scale>
        <p:origin x="1238" y="58"/>
      </p:cViewPr>
      <p:guideLst>
        <p:guide orient="horz" pos="2502"/>
        <p:guide orient="horz" pos="1095"/>
        <p:guide orient="horz" pos="4032"/>
        <p:guide orient="horz" pos="192"/>
        <p:guide orient="horz" pos="4170"/>
        <p:guide pos="2983"/>
        <p:guide pos="5232"/>
        <p:guide pos="1776"/>
        <p:guide pos="672"/>
      </p:guideLst>
    </p:cSldViewPr>
  </p:slideViewPr>
  <p:outlineViewPr>
    <p:cViewPr>
      <p:scale>
        <a:sx n="33" d="100"/>
        <a:sy n="33" d="100"/>
      </p:scale>
      <p:origin x="0" y="939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70" d="100"/>
          <a:sy n="70" d="100"/>
        </p:scale>
        <p:origin x="1824" y="-1092"/>
      </p:cViewPr>
      <p:guideLst>
        <p:guide orient="horz" pos="3025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465479" y="9098967"/>
            <a:ext cx="771865" cy="347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37" tIns="47418" rIns="94837" bIns="47418" numCol="1" anchor="b" anchorCtr="0" compatLnSpc="1">
            <a:prstTxWarp prst="textNoShape">
              <a:avLst/>
            </a:prstTxWarp>
          </a:bodyPr>
          <a:lstStyle>
            <a:lvl1pPr algn="r" defTabSz="947599">
              <a:defRPr sz="1000">
                <a:solidFill>
                  <a:srgbClr val="663300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r>
              <a:rPr lang="en-US" dirty="0"/>
              <a:t>C-3-</a:t>
            </a:r>
            <a:fld id="{4F1A7E8B-9F9E-49AD-B918-0103E6CAC6E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51203" name="Group 6"/>
          <p:cNvGrpSpPr>
            <a:grpSpLocks/>
          </p:cNvGrpSpPr>
          <p:nvPr/>
        </p:nvGrpSpPr>
        <p:grpSpPr bwMode="auto">
          <a:xfrm>
            <a:off x="0" y="9181635"/>
            <a:ext cx="7315200" cy="239374"/>
            <a:chOff x="-48" y="5568"/>
            <a:chExt cx="4320" cy="144"/>
          </a:xfrm>
        </p:grpSpPr>
        <p:sp>
          <p:nvSpPr>
            <p:cNvPr id="51208" name="Line 7"/>
            <p:cNvSpPr>
              <a:spLocks noChangeShapeType="1"/>
            </p:cNvSpPr>
            <p:nvPr userDrawn="1"/>
          </p:nvSpPr>
          <p:spPr bwMode="auto">
            <a:xfrm>
              <a:off x="-48" y="5712"/>
              <a:ext cx="4320" cy="0"/>
            </a:xfrm>
            <a:prstGeom prst="line">
              <a:avLst/>
            </a:prstGeom>
            <a:noFill/>
            <a:ln w="9525">
              <a:solidFill>
                <a:srgbClr val="C7C397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1209" name="Line 8"/>
            <p:cNvSpPr>
              <a:spLocks noChangeShapeType="1"/>
            </p:cNvSpPr>
            <p:nvPr userDrawn="1"/>
          </p:nvSpPr>
          <p:spPr bwMode="auto">
            <a:xfrm>
              <a:off x="-48" y="5568"/>
              <a:ext cx="4320" cy="0"/>
            </a:xfrm>
            <a:prstGeom prst="line">
              <a:avLst/>
            </a:prstGeom>
            <a:noFill/>
            <a:ln w="9525">
              <a:solidFill>
                <a:srgbClr val="C7C397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204" name="Rectangle 9"/>
          <p:cNvSpPr>
            <a:spLocks noChangeArrowheads="1"/>
          </p:cNvSpPr>
          <p:nvPr/>
        </p:nvSpPr>
        <p:spPr bwMode="auto">
          <a:xfrm>
            <a:off x="4037020" y="9196230"/>
            <a:ext cx="2315817" cy="239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r" defTabSz="966621"/>
            <a:r>
              <a:rPr lang="en-US" sz="1000" dirty="0">
                <a:solidFill>
                  <a:srgbClr val="663300"/>
                </a:solidFill>
                <a:latin typeface="Verdana" pitchFamily="34" charset="0"/>
              </a:rPr>
              <a:t> TeamSTEPPS 2.0 for Long-Term Care  |  Communication</a:t>
            </a:r>
          </a:p>
        </p:txBody>
      </p:sp>
      <p:pic>
        <p:nvPicPr>
          <p:cNvPr id="51205" name="Picture 10" descr="Slide_title2_02"/>
          <p:cNvPicPr>
            <a:picLocks noChangeAspect="1" noChangeArrowheads="1"/>
          </p:cNvPicPr>
          <p:nvPr/>
        </p:nvPicPr>
        <p:blipFill>
          <a:blip r:embed="rId2" cstate="print"/>
          <a:srcRect l="74965" t="32530" r="2986"/>
          <a:stretch>
            <a:fillRect/>
          </a:stretch>
        </p:blipFill>
        <p:spPr bwMode="auto">
          <a:xfrm>
            <a:off x="5690153" y="0"/>
            <a:ext cx="1625047" cy="562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6" name="Rectangle 11"/>
          <p:cNvSpPr>
            <a:spLocks noChangeArrowheads="1"/>
          </p:cNvSpPr>
          <p:nvPr/>
        </p:nvSpPr>
        <p:spPr bwMode="gray">
          <a:xfrm>
            <a:off x="5771322" y="80338"/>
            <a:ext cx="1462709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48406" tIns="48406" rIns="48406" bIns="48406" anchor="ctr"/>
          <a:lstStyle/>
          <a:p>
            <a:pPr defTabSz="966621">
              <a:lnSpc>
                <a:spcPct val="95000"/>
              </a:lnSpc>
            </a:pPr>
            <a:r>
              <a:rPr lang="en-US" sz="1300" b="1" dirty="0">
                <a:solidFill>
                  <a:srgbClr val="FFFFE1"/>
                </a:solidFill>
              </a:rPr>
              <a:t>Communication</a:t>
            </a:r>
          </a:p>
        </p:txBody>
      </p:sp>
      <p:sp>
        <p:nvSpPr>
          <p:cNvPr id="51207" name="Line 12"/>
          <p:cNvSpPr>
            <a:spLocks noChangeShapeType="1"/>
          </p:cNvSpPr>
          <p:nvPr/>
        </p:nvSpPr>
        <p:spPr bwMode="auto">
          <a:xfrm>
            <a:off x="0" y="547609"/>
            <a:ext cx="7315200" cy="0"/>
          </a:xfrm>
          <a:prstGeom prst="line">
            <a:avLst/>
          </a:prstGeom>
          <a:noFill/>
          <a:ln w="9525">
            <a:solidFill>
              <a:srgbClr val="C7C397"/>
            </a:solidFill>
            <a:round/>
            <a:headEnd/>
            <a:tailEnd/>
          </a:ln>
          <a:effectLst/>
        </p:spPr>
        <p:txBody>
          <a:bodyPr lIns="91427" tIns="45714" rIns="91427" bIns="45714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0536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583" cy="478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38" tIns="48320" rIns="96638" bIns="48320" numCol="1" anchor="t" anchorCtr="0" compatLnSpc="1">
            <a:prstTxWarp prst="textNoShape">
              <a:avLst/>
            </a:prstTxWarp>
          </a:bodyPr>
          <a:lstStyle>
            <a:lvl1pPr algn="l" defTabSz="966646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618" y="0"/>
            <a:ext cx="3170583" cy="478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38" tIns="48320" rIns="96638" bIns="48320" numCol="1" anchor="t" anchorCtr="0" compatLnSpc="1">
            <a:prstTxWarp prst="textNoShape">
              <a:avLst/>
            </a:prstTxWarp>
          </a:bodyPr>
          <a:lstStyle>
            <a:lvl1pPr algn="r" defTabSz="966646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8888" y="720725"/>
            <a:ext cx="4799012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035" y="4561226"/>
            <a:ext cx="5367130" cy="4318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38" tIns="48320" rIns="96638" bIns="483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2452"/>
            <a:ext cx="3170583" cy="478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38" tIns="48320" rIns="96638" bIns="48320" numCol="1" anchor="b" anchorCtr="0" compatLnSpc="1">
            <a:prstTxWarp prst="textNoShape">
              <a:avLst/>
            </a:prstTxWarp>
          </a:bodyPr>
          <a:lstStyle>
            <a:lvl1pPr algn="l" defTabSz="966646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618" y="9122452"/>
            <a:ext cx="3170583" cy="478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38" tIns="48320" rIns="96638" bIns="48320" numCol="1" anchor="b" anchorCtr="0" compatLnSpc="1">
            <a:prstTxWarp prst="textNoShape">
              <a:avLst/>
            </a:prstTxWarp>
          </a:bodyPr>
          <a:lstStyle>
            <a:lvl1pPr algn="r" defTabSz="966646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B178E90A-A8BF-40F9-A948-995F2F2EA9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7251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323522" y="9417571"/>
            <a:ext cx="3308074" cy="496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389" tIns="49194" rIns="98389" bIns="49194"/>
          <a:lstStyle>
            <a:lvl1pPr defTabSz="1001202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1pPr>
            <a:lvl2pPr marL="770662" indent="-296408" defTabSz="1001202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2pPr>
            <a:lvl3pPr marL="1185634" indent="-237127" defTabSz="1001202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3pPr>
            <a:lvl4pPr marL="1659887" indent="-237127" defTabSz="1001202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4pPr>
            <a:lvl5pPr marL="2134141" indent="-237127" defTabSz="1001202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5pPr>
            <a:lvl6pPr marL="2608395" indent="-237127" defTabSz="1001202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6pPr>
            <a:lvl7pPr marL="3082648" indent="-237127" defTabSz="1001202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7pPr>
            <a:lvl8pPr marL="3556902" indent="-237127" defTabSz="1001202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8pPr>
            <a:lvl9pPr marL="4031155" indent="-237127" defTabSz="1001202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fld id="{481E9855-2EF2-45F9-86BE-861206B1DCFF}" type="slidenum">
              <a:rPr lang="en-US" altLang="en-US" sz="1900" b="0"/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t>1</a:t>
            </a:fld>
            <a:endParaRPr lang="en-US" altLang="en-US" sz="1900" b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  <a:ea typeface="ヒラギノ角ゴ Pro W3" pitchFamily="12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650106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323522" y="9417571"/>
            <a:ext cx="3308074" cy="496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389" tIns="49194" rIns="98389" bIns="49194"/>
          <a:lstStyle>
            <a:lvl1pPr defTabSz="1001202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1pPr>
            <a:lvl2pPr marL="770662" indent="-296408" defTabSz="1001202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2pPr>
            <a:lvl3pPr marL="1185634" indent="-237127" defTabSz="1001202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3pPr>
            <a:lvl4pPr marL="1659887" indent="-237127" defTabSz="1001202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4pPr>
            <a:lvl5pPr marL="2134141" indent="-237127" defTabSz="1001202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5pPr>
            <a:lvl6pPr marL="2608395" indent="-237127" defTabSz="1001202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6pPr>
            <a:lvl7pPr marL="3082648" indent="-237127" defTabSz="1001202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7pPr>
            <a:lvl8pPr marL="3556902" indent="-237127" defTabSz="1001202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8pPr>
            <a:lvl9pPr marL="4031155" indent="-237127" defTabSz="1001202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fld id="{FA27CE87-F423-4DC1-B620-AF285484AED4}" type="slidenum">
              <a:rPr lang="en-US" altLang="en-US" sz="1900" b="0"/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t>15</a:t>
            </a:fld>
            <a:endParaRPr lang="en-US" altLang="en-US" sz="1900" b="0"/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20418" y="4712065"/>
            <a:ext cx="5592417" cy="4462853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  <a:ea typeface="ヒラギノ角ゴ Pro W3" pitchFamily="12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52927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323522" y="9417571"/>
            <a:ext cx="3308074" cy="496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389" tIns="49194" rIns="98389" bIns="49194"/>
          <a:lstStyle>
            <a:lvl1pPr defTabSz="1001202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1pPr>
            <a:lvl2pPr marL="770662" indent="-296408" defTabSz="1001202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2pPr>
            <a:lvl3pPr marL="1185634" indent="-237127" defTabSz="1001202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3pPr>
            <a:lvl4pPr marL="1659887" indent="-237127" defTabSz="1001202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4pPr>
            <a:lvl5pPr marL="2134141" indent="-237127" defTabSz="1001202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5pPr>
            <a:lvl6pPr marL="2608395" indent="-237127" defTabSz="1001202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6pPr>
            <a:lvl7pPr marL="3082648" indent="-237127" defTabSz="1001202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7pPr>
            <a:lvl8pPr marL="3556902" indent="-237127" defTabSz="1001202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8pPr>
            <a:lvl9pPr marL="4031155" indent="-237127" defTabSz="1001202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fld id="{0E249572-A2C4-4AA1-8DE4-9005255434BC}" type="slidenum">
              <a:rPr lang="en-US" altLang="en-US" sz="1900" b="0"/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t>16</a:t>
            </a:fld>
            <a:endParaRPr lang="en-US" altLang="en-US" sz="1900" b="0"/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20418" y="4712065"/>
            <a:ext cx="5592417" cy="4462853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  <a:ea typeface="ヒラギノ角ゴ Pro W3" pitchFamily="12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277181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323522" y="9417571"/>
            <a:ext cx="3308074" cy="496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389" tIns="49194" rIns="98389" bIns="49194"/>
          <a:lstStyle>
            <a:lvl1pPr defTabSz="1001202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1pPr>
            <a:lvl2pPr marL="770662" indent="-296408" defTabSz="1001202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2pPr>
            <a:lvl3pPr marL="1185634" indent="-237127" defTabSz="1001202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3pPr>
            <a:lvl4pPr marL="1659887" indent="-237127" defTabSz="1001202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4pPr>
            <a:lvl5pPr marL="2134141" indent="-237127" defTabSz="1001202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5pPr>
            <a:lvl6pPr marL="2608395" indent="-237127" defTabSz="1001202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6pPr>
            <a:lvl7pPr marL="3082648" indent="-237127" defTabSz="1001202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7pPr>
            <a:lvl8pPr marL="3556902" indent="-237127" defTabSz="1001202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8pPr>
            <a:lvl9pPr marL="4031155" indent="-237127" defTabSz="1001202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fld id="{C4A137E9-58A2-4693-9829-CD794CB86FEE}" type="slidenum">
              <a:rPr lang="en-US" altLang="en-US" sz="1900" b="0"/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t>17</a:t>
            </a:fld>
            <a:endParaRPr lang="en-US" altLang="en-US" sz="1900" b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3658" y="4710426"/>
            <a:ext cx="6105939" cy="4462853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5481" indent="-235481" eaLnBrk="1" hangingPunct="1"/>
            <a:endParaRPr lang="en-US" altLang="en-US">
              <a:latin typeface="Arial" pitchFamily="34" charset="0"/>
              <a:ea typeface="ヒラギノ角ゴ Pro W3" pitchFamily="12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077984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itchFamily="34" charset="0"/>
              <a:ea typeface="ヒラギノ角ゴ Pro W3" pitchFamily="127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4323522" y="9417571"/>
            <a:ext cx="3308074" cy="496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389" tIns="49194" rIns="98389" bIns="49194"/>
          <a:lstStyle>
            <a:lvl1pPr defTabSz="1001202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1pPr>
            <a:lvl2pPr marL="770662" indent="-296408" defTabSz="1001202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2pPr>
            <a:lvl3pPr marL="1185634" indent="-237127" defTabSz="1001202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3pPr>
            <a:lvl4pPr marL="1659887" indent="-237127" defTabSz="1001202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4pPr>
            <a:lvl5pPr marL="2134141" indent="-237127" defTabSz="1001202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5pPr>
            <a:lvl6pPr marL="2608395" indent="-237127" defTabSz="1001202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6pPr>
            <a:lvl7pPr marL="3082648" indent="-237127" defTabSz="1001202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7pPr>
            <a:lvl8pPr marL="3556902" indent="-237127" defTabSz="1001202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8pPr>
            <a:lvl9pPr marL="4031155" indent="-237127" defTabSz="1001202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fld id="{2A260A8D-5E8C-4B64-A666-B00612059651}" type="slidenum">
              <a:rPr lang="en-US" altLang="en-US" sz="1900" b="0"/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t>18</a:t>
            </a:fld>
            <a:endParaRPr lang="en-US" altLang="en-US" sz="1900" b="0"/>
          </a:p>
        </p:txBody>
      </p:sp>
    </p:spTree>
    <p:extLst>
      <p:ext uri="{BB962C8B-B14F-4D97-AF65-F5344CB8AC3E}">
        <p14:creationId xmlns:p14="http://schemas.microsoft.com/office/powerpoint/2010/main" val="33201763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z="1000">
              <a:latin typeface="Arial" pitchFamily="34" charset="0"/>
              <a:ea typeface="ヒラギノ角ゴ Pro W3" pitchFamily="12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637613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itchFamily="34" charset="0"/>
              <a:ea typeface="ヒラギノ角ゴ Pro W3" pitchFamily="127" charset="-128"/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4323522" y="9417571"/>
            <a:ext cx="3308074" cy="496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389" tIns="49194" rIns="98389" bIns="49194"/>
          <a:lstStyle>
            <a:lvl1pPr defTabSz="1001202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1pPr>
            <a:lvl2pPr marL="770662" indent="-296408" defTabSz="1001202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2pPr>
            <a:lvl3pPr marL="1185634" indent="-237127" defTabSz="1001202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3pPr>
            <a:lvl4pPr marL="1659887" indent="-237127" defTabSz="1001202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4pPr>
            <a:lvl5pPr marL="2134141" indent="-237127" defTabSz="1001202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5pPr>
            <a:lvl6pPr marL="2608395" indent="-237127" defTabSz="1001202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6pPr>
            <a:lvl7pPr marL="3082648" indent="-237127" defTabSz="1001202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7pPr>
            <a:lvl8pPr marL="3556902" indent="-237127" defTabSz="1001202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8pPr>
            <a:lvl9pPr marL="4031155" indent="-237127" defTabSz="1001202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fld id="{583DD4ED-1C4A-4EEE-923D-8E5764083FFB}" type="slidenum">
              <a:rPr lang="en-US" altLang="en-US" sz="1900" b="0"/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t>20</a:t>
            </a:fld>
            <a:endParaRPr lang="en-US" altLang="en-US" sz="1900" b="0"/>
          </a:p>
        </p:txBody>
      </p:sp>
    </p:spTree>
    <p:extLst>
      <p:ext uri="{BB962C8B-B14F-4D97-AF65-F5344CB8AC3E}">
        <p14:creationId xmlns:p14="http://schemas.microsoft.com/office/powerpoint/2010/main" val="38849163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  <a:ea typeface="ヒラギノ角ゴ Pro W3" pitchFamily="127" charset="-128"/>
            </a:endParaRP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4323522" y="9417571"/>
            <a:ext cx="3308074" cy="496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389" tIns="49194" rIns="98389" bIns="49194"/>
          <a:lstStyle>
            <a:lvl1pPr defTabSz="1001202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1pPr>
            <a:lvl2pPr marL="770662" indent="-296408" defTabSz="1001202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2pPr>
            <a:lvl3pPr marL="1185634" indent="-237127" defTabSz="1001202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3pPr>
            <a:lvl4pPr marL="1659887" indent="-237127" defTabSz="1001202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4pPr>
            <a:lvl5pPr marL="2134141" indent="-237127" defTabSz="1001202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5pPr>
            <a:lvl6pPr marL="2608395" indent="-237127" defTabSz="1001202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6pPr>
            <a:lvl7pPr marL="3082648" indent="-237127" defTabSz="1001202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7pPr>
            <a:lvl8pPr marL="3556902" indent="-237127" defTabSz="1001202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8pPr>
            <a:lvl9pPr marL="4031155" indent="-237127" defTabSz="1001202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fld id="{6D32DB78-3369-4E4E-AA65-B23DFF45C466}" type="slidenum">
              <a:rPr lang="en-US" altLang="en-US" sz="1900" b="0"/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t>2</a:t>
            </a:fld>
            <a:endParaRPr lang="en-US" altLang="en-US" sz="1900" b="0"/>
          </a:p>
        </p:txBody>
      </p:sp>
    </p:spTree>
    <p:extLst>
      <p:ext uri="{BB962C8B-B14F-4D97-AF65-F5344CB8AC3E}">
        <p14:creationId xmlns:p14="http://schemas.microsoft.com/office/powerpoint/2010/main" val="10580980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solidFill>
                <a:srgbClr val="FF0000"/>
              </a:solidFill>
              <a:latin typeface="Arial" pitchFamily="34" charset="0"/>
              <a:ea typeface="ヒラギノ角ゴ Pro W3" pitchFamily="127" charset="-128"/>
            </a:endParaRP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4323522" y="9417571"/>
            <a:ext cx="3308074" cy="496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389" tIns="49194" rIns="98389" bIns="49194"/>
          <a:lstStyle>
            <a:lvl1pPr defTabSz="1001202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1pPr>
            <a:lvl2pPr marL="770662" indent="-296408" defTabSz="1001202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2pPr>
            <a:lvl3pPr marL="1185634" indent="-237127" defTabSz="1001202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3pPr>
            <a:lvl4pPr marL="1659887" indent="-237127" defTabSz="1001202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4pPr>
            <a:lvl5pPr marL="2134141" indent="-237127" defTabSz="1001202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5pPr>
            <a:lvl6pPr marL="2608395" indent="-237127" defTabSz="1001202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6pPr>
            <a:lvl7pPr marL="3082648" indent="-237127" defTabSz="1001202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7pPr>
            <a:lvl8pPr marL="3556902" indent="-237127" defTabSz="1001202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8pPr>
            <a:lvl9pPr marL="4031155" indent="-237127" defTabSz="1001202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fld id="{69BDC22B-A2CC-4572-A2F2-996442B4B13B}" type="slidenum">
              <a:rPr lang="en-US" altLang="en-US" sz="1900" b="0"/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t>4</a:t>
            </a:fld>
            <a:endParaRPr lang="en-US" altLang="en-US" sz="1900" b="0"/>
          </a:p>
        </p:txBody>
      </p:sp>
    </p:spTree>
    <p:extLst>
      <p:ext uri="{BB962C8B-B14F-4D97-AF65-F5344CB8AC3E}">
        <p14:creationId xmlns:p14="http://schemas.microsoft.com/office/powerpoint/2010/main" val="36459123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323522" y="9417571"/>
            <a:ext cx="3308074" cy="496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389" tIns="49194" rIns="98389" bIns="49194"/>
          <a:lstStyle>
            <a:lvl1pPr defTabSz="1001202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1pPr>
            <a:lvl2pPr marL="770662" indent="-296408" defTabSz="1001202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2pPr>
            <a:lvl3pPr marL="1185634" indent="-237127" defTabSz="1001202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3pPr>
            <a:lvl4pPr marL="1659887" indent="-237127" defTabSz="1001202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4pPr>
            <a:lvl5pPr marL="2134141" indent="-237127" defTabSz="1001202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5pPr>
            <a:lvl6pPr marL="2608395" indent="-237127" defTabSz="1001202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6pPr>
            <a:lvl7pPr marL="3082648" indent="-237127" defTabSz="1001202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7pPr>
            <a:lvl8pPr marL="3556902" indent="-237127" defTabSz="1001202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8pPr>
            <a:lvl9pPr marL="4031155" indent="-237127" defTabSz="1001202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fld id="{C7CC1006-C158-424D-97F6-A9D197CA451B}" type="slidenum">
              <a:rPr lang="en-US" altLang="en-US" sz="1900" b="0"/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t>5</a:t>
            </a:fld>
            <a:endParaRPr lang="en-US" altLang="en-US" sz="1900" b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36675" y="741363"/>
            <a:ext cx="4960938" cy="3719512"/>
          </a:xfrm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20418" y="4712065"/>
            <a:ext cx="5592417" cy="4462853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  <a:ea typeface="ヒラギノ角ゴ Pro W3" pitchFamily="12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597455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323522" y="9417571"/>
            <a:ext cx="3308074" cy="496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389" tIns="49194" rIns="98389" bIns="49194"/>
          <a:lstStyle>
            <a:lvl1pPr defTabSz="1001202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1pPr>
            <a:lvl2pPr marL="770662" indent="-296408" defTabSz="1001202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2pPr>
            <a:lvl3pPr marL="1185634" indent="-237127" defTabSz="1001202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3pPr>
            <a:lvl4pPr marL="1659887" indent="-237127" defTabSz="1001202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4pPr>
            <a:lvl5pPr marL="2134141" indent="-237127" defTabSz="1001202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5pPr>
            <a:lvl6pPr marL="2608395" indent="-237127" defTabSz="1001202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6pPr>
            <a:lvl7pPr marL="3082648" indent="-237127" defTabSz="1001202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7pPr>
            <a:lvl8pPr marL="3556902" indent="-237127" defTabSz="1001202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8pPr>
            <a:lvl9pPr marL="4031155" indent="-237127" defTabSz="1001202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fld id="{45B314B6-0B65-4B7B-85A1-5B8DB72EA23C}" type="slidenum">
              <a:rPr lang="en-US" altLang="en-US" sz="1900" b="0"/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t>6</a:t>
            </a:fld>
            <a:endParaRPr lang="en-US" altLang="en-US" sz="1900" b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36675" y="741363"/>
            <a:ext cx="4960938" cy="3719512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20418" y="4712065"/>
            <a:ext cx="5592417" cy="4462853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  <a:ea typeface="ヒラギノ角ゴ Pro W3" pitchFamily="12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94114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323522" y="9417571"/>
            <a:ext cx="3308074" cy="496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389" tIns="49194" rIns="98389" bIns="49194"/>
          <a:lstStyle>
            <a:lvl1pPr defTabSz="1001202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1pPr>
            <a:lvl2pPr marL="770662" indent="-296408" defTabSz="1001202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2pPr>
            <a:lvl3pPr marL="1185634" indent="-237127" defTabSz="1001202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3pPr>
            <a:lvl4pPr marL="1659887" indent="-237127" defTabSz="1001202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4pPr>
            <a:lvl5pPr marL="2134141" indent="-237127" defTabSz="1001202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5pPr>
            <a:lvl6pPr marL="2608395" indent="-237127" defTabSz="1001202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6pPr>
            <a:lvl7pPr marL="3082648" indent="-237127" defTabSz="1001202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7pPr>
            <a:lvl8pPr marL="3556902" indent="-237127" defTabSz="1001202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8pPr>
            <a:lvl9pPr marL="4031155" indent="-237127" defTabSz="1001202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fld id="{286DB79B-3FB6-4F9F-9A25-4910B5B36D04}" type="slidenum">
              <a:rPr lang="en-US" altLang="en-US" sz="1900" b="0"/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t>7</a:t>
            </a:fld>
            <a:endParaRPr lang="en-US" altLang="en-US" sz="1900" b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52550" y="747713"/>
            <a:ext cx="4941888" cy="3706812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17105" y="4712065"/>
            <a:ext cx="5597387" cy="4462853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  <a:ea typeface="ヒラギノ角ゴ Pro W3" pitchFamily="12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8068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323522" y="9417571"/>
            <a:ext cx="3308074" cy="496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389" tIns="49194" rIns="98389" bIns="49194"/>
          <a:lstStyle>
            <a:lvl1pPr defTabSz="1001202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1pPr>
            <a:lvl2pPr marL="770662" indent="-296408" defTabSz="1001202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2pPr>
            <a:lvl3pPr marL="1185634" indent="-237127" defTabSz="1001202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3pPr>
            <a:lvl4pPr marL="1659887" indent="-237127" defTabSz="1001202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4pPr>
            <a:lvl5pPr marL="2134141" indent="-237127" defTabSz="1001202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5pPr>
            <a:lvl6pPr marL="2608395" indent="-237127" defTabSz="1001202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6pPr>
            <a:lvl7pPr marL="3082648" indent="-237127" defTabSz="1001202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7pPr>
            <a:lvl8pPr marL="3556902" indent="-237127" defTabSz="1001202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8pPr>
            <a:lvl9pPr marL="4031155" indent="-237127" defTabSz="1001202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fld id="{D1143BC2-8C2E-4352-91B1-AA7799BB1C5A}" type="slidenum">
              <a:rPr lang="en-US" altLang="en-US" sz="1900" b="0"/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t>8</a:t>
            </a:fld>
            <a:endParaRPr lang="en-US" altLang="en-US" sz="1900" b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36675" y="741363"/>
            <a:ext cx="4960938" cy="3719512"/>
          </a:xfr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20418" y="4712065"/>
            <a:ext cx="5592417" cy="4462853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  <a:ea typeface="ヒラギノ角ゴ Pro W3" pitchFamily="12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326975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  <a:ea typeface="ヒラギノ角ゴ Pro W3" pitchFamily="127" charset="-128"/>
            </a:endParaRP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4323522" y="9417571"/>
            <a:ext cx="3308074" cy="496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389" tIns="49194" rIns="98389" bIns="49194"/>
          <a:lstStyle>
            <a:lvl1pPr defTabSz="1001202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1pPr>
            <a:lvl2pPr marL="770662" indent="-296408" defTabSz="1001202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2pPr>
            <a:lvl3pPr marL="1185634" indent="-237127" defTabSz="1001202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3pPr>
            <a:lvl4pPr marL="1659887" indent="-237127" defTabSz="1001202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4pPr>
            <a:lvl5pPr marL="2134141" indent="-237127" defTabSz="1001202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5pPr>
            <a:lvl6pPr marL="2608395" indent="-237127" defTabSz="1001202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6pPr>
            <a:lvl7pPr marL="3082648" indent="-237127" defTabSz="1001202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7pPr>
            <a:lvl8pPr marL="3556902" indent="-237127" defTabSz="1001202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8pPr>
            <a:lvl9pPr marL="4031155" indent="-237127" defTabSz="1001202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fld id="{52833909-C808-412C-A747-07F1100934AF}" type="slidenum">
              <a:rPr lang="en-US" altLang="en-US" sz="1900" b="0"/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t>9</a:t>
            </a:fld>
            <a:endParaRPr lang="en-US" altLang="en-US" sz="1900" b="0"/>
          </a:p>
        </p:txBody>
      </p:sp>
    </p:spTree>
    <p:extLst>
      <p:ext uri="{BB962C8B-B14F-4D97-AF65-F5344CB8AC3E}">
        <p14:creationId xmlns:p14="http://schemas.microsoft.com/office/powerpoint/2010/main" val="8671645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323522" y="9417571"/>
            <a:ext cx="3308074" cy="496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389" tIns="49194" rIns="98389" bIns="49194"/>
          <a:lstStyle>
            <a:lvl1pPr defTabSz="1001202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1pPr>
            <a:lvl2pPr marL="770662" indent="-296408" defTabSz="1001202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2pPr>
            <a:lvl3pPr marL="1185634" indent="-237127" defTabSz="1001202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3pPr>
            <a:lvl4pPr marL="1659887" indent="-237127" defTabSz="1001202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4pPr>
            <a:lvl5pPr marL="2134141" indent="-237127" defTabSz="1001202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5pPr>
            <a:lvl6pPr marL="2608395" indent="-237127" defTabSz="1001202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6pPr>
            <a:lvl7pPr marL="3082648" indent="-237127" defTabSz="1001202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7pPr>
            <a:lvl8pPr marL="3556902" indent="-237127" defTabSz="1001202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8pPr>
            <a:lvl9pPr marL="4031155" indent="-237127" defTabSz="1001202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fld id="{14F122E6-6AD8-4D58-B821-E0CC2DF3E5C1}" type="slidenum">
              <a:rPr lang="en-US" altLang="en-US" sz="1900" b="0"/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t>10</a:t>
            </a:fld>
            <a:endParaRPr lang="en-US" altLang="en-US" sz="1900" b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3658" y="4710426"/>
            <a:ext cx="6105939" cy="4462853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  <a:ea typeface="ヒラギノ角ゴ Pro W3" pitchFamily="12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76473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6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Slide_title2_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61029" y="0"/>
            <a:ext cx="7082971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5" name="Rectangle 7"/>
          <p:cNvSpPr>
            <a:spLocks noGrp="1" noChangeArrowheads="1"/>
          </p:cNvSpPr>
          <p:nvPr>
            <p:ph type="ctrTitle"/>
          </p:nvPr>
        </p:nvSpPr>
        <p:spPr>
          <a:xfrm>
            <a:off x="3211513" y="3832225"/>
            <a:ext cx="5276850" cy="1131888"/>
          </a:xfrm>
        </p:spPr>
        <p:txBody>
          <a:bodyPr tIns="45720" bIns="45720" anchorCtr="0"/>
          <a:lstStyle>
            <a:lvl1pPr>
              <a:defRPr sz="34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pic>
        <p:nvPicPr>
          <p:cNvPr id="9" name="Picture 11" descr="BinderBeigeElement.eps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54513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5763" y="876300"/>
            <a:ext cx="1951037" cy="4687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1063" y="876300"/>
            <a:ext cx="5702300" cy="4687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063" y="876300"/>
            <a:ext cx="7739062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2020888"/>
            <a:ext cx="3810000" cy="3543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2020888"/>
            <a:ext cx="3810000" cy="3543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063" y="876300"/>
            <a:ext cx="7739062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914400" y="2020888"/>
            <a:ext cx="7772400" cy="3543300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2429450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063" y="876300"/>
            <a:ext cx="7739062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2020888"/>
            <a:ext cx="3810000" cy="3543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76800" y="2020888"/>
            <a:ext cx="3810000" cy="1695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876800" y="3868738"/>
            <a:ext cx="3810000" cy="1695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9951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020888"/>
            <a:ext cx="3810000" cy="3543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2020888"/>
            <a:ext cx="3810000" cy="3543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ti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owerPoint Banner.tif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39021"/>
          </a:xfrm>
          <a:prstGeom prst="rect">
            <a:avLst/>
          </a:prstGeom>
        </p:spPr>
      </p:pic>
      <p:pic>
        <p:nvPicPr>
          <p:cNvPr id="1026" name="Picture 2" descr="Slide_content_2_10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0" y="3824288"/>
            <a:ext cx="2959100" cy="303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020888"/>
            <a:ext cx="7772400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246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96250" y="6581775"/>
            <a:ext cx="762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9144" rIns="91440" bIns="9144" numCol="1" anchor="ctr" anchorCtr="1" compatLnSpc="1">
            <a:prstTxWarp prst="textNoShape">
              <a:avLst/>
            </a:prstTxWarp>
          </a:bodyPr>
          <a:lstStyle>
            <a:lvl1pPr algn="l">
              <a:defRPr sz="1000" b="1">
                <a:solidFill>
                  <a:srgbClr val="542200"/>
                </a:solidFill>
              </a:defRPr>
            </a:lvl1pPr>
          </a:lstStyle>
          <a:p>
            <a:pPr>
              <a:defRPr/>
            </a:pPr>
            <a:r>
              <a:rPr lang="en-US"/>
              <a:t> </a:t>
            </a:r>
            <a:fld id="{D7617473-A6FD-49D0-8630-DCC3F961F3EB}" type="slidenum">
              <a:rPr lang="en-US"/>
              <a:pPr>
                <a:defRPr/>
              </a:pPr>
              <a:t>‹#›</a:t>
            </a:fld>
            <a:r>
              <a:rPr lang="en-US"/>
              <a:t> 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881063" y="876300"/>
            <a:ext cx="77390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91440" rIns="91440" bIns="9144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3660775" y="6591300"/>
            <a:ext cx="14446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9144" bIns="9144" anchor="ctr" anchorCtr="1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sz="1000" b="1">
                <a:solidFill>
                  <a:srgbClr val="542200"/>
                </a:solidFill>
              </a:rPr>
              <a:t>T</a:t>
            </a:r>
            <a:r>
              <a:rPr lang="en-US" sz="800" b="1">
                <a:solidFill>
                  <a:srgbClr val="542200"/>
                </a:solidFill>
              </a:rPr>
              <a:t>EAM</a:t>
            </a:r>
            <a:r>
              <a:rPr lang="en-US" sz="1000" b="1">
                <a:solidFill>
                  <a:srgbClr val="542200"/>
                </a:solidFill>
              </a:rPr>
              <a:t>STEPPS 05.2</a:t>
            </a:r>
          </a:p>
        </p:txBody>
      </p:sp>
      <p:pic>
        <p:nvPicPr>
          <p:cNvPr id="1032" name="Picture 8" descr="Slide_content2_02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0" y="849313"/>
            <a:ext cx="684213" cy="297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 descr="Slide_content2_06"/>
          <p:cNvPicPr>
            <a:picLocks noChangeAspect="1" noChangeArrowheads="1"/>
          </p:cNvPicPr>
          <p:nvPr/>
        </p:nvPicPr>
        <p:blipFill>
          <a:blip r:embed="rId19" cstate="print"/>
          <a:srcRect t="-5882" r="1672"/>
          <a:stretch>
            <a:fillRect/>
          </a:stretch>
        </p:blipFill>
        <p:spPr bwMode="auto">
          <a:xfrm>
            <a:off x="2962275" y="6400800"/>
            <a:ext cx="6157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220663" y="6550025"/>
            <a:ext cx="15811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  <a:defRPr/>
            </a:pPr>
            <a:r>
              <a:rPr lang="en-US" sz="900" b="1" dirty="0">
                <a:solidFill>
                  <a:schemeClr val="accent1"/>
                </a:solidFill>
              </a:rPr>
              <a:t>Mod 3 LTC</a:t>
            </a:r>
            <a:r>
              <a:rPr lang="en-US" sz="900" b="1" baseline="0" dirty="0">
                <a:solidFill>
                  <a:schemeClr val="accent1"/>
                </a:solidFill>
              </a:rPr>
              <a:t> 2.0  </a:t>
            </a:r>
            <a:r>
              <a:rPr lang="en-US" sz="900" b="1" dirty="0">
                <a:solidFill>
                  <a:schemeClr val="accent1"/>
                </a:solidFill>
              </a:rPr>
              <a:t>Page </a:t>
            </a:r>
            <a:fld id="{EB1BD6E1-BBDE-4D10-ACE2-F75B9A0BA9D1}" type="slidenum">
              <a:rPr lang="en-US" sz="900" b="1" smtClean="0">
                <a:solidFill>
                  <a:schemeClr val="accent1"/>
                </a:solidFill>
              </a:rPr>
              <a:pPr algn="l" eaLnBrk="1" hangingPunct="1">
                <a:spcBef>
                  <a:spcPct val="50000"/>
                </a:spcBef>
                <a:defRPr/>
              </a:pPr>
              <a:t>‹#›</a:t>
            </a:fld>
            <a:endParaRPr lang="en-US" sz="900" b="1" dirty="0">
              <a:solidFill>
                <a:schemeClr val="accent1"/>
              </a:solidFill>
            </a:endParaRPr>
          </a:p>
        </p:txBody>
      </p:sp>
      <p:sp>
        <p:nvSpPr>
          <p:cNvPr id="18" name="Text Box 11"/>
          <p:cNvSpPr txBox="1">
            <a:spLocks noChangeArrowheads="1"/>
          </p:cNvSpPr>
          <p:nvPr userDrawn="1"/>
        </p:nvSpPr>
        <p:spPr bwMode="gray">
          <a:xfrm>
            <a:off x="7373257" y="165215"/>
            <a:ext cx="177074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1600" b="1" dirty="0">
                <a:solidFill>
                  <a:schemeClr val="bg1"/>
                </a:solidFill>
              </a:rPr>
              <a:t>Communication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8" r:id="rId13"/>
    <p:sldLayoutId id="2147483769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95000"/>
        </a:lnSpc>
        <a:spcBef>
          <a:spcPct val="4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95000"/>
        </a:lnSpc>
        <a:spcBef>
          <a:spcPct val="4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95000"/>
        </a:lnSpc>
        <a:spcBef>
          <a:spcPct val="4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ct val="95000"/>
        </a:lnSpc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lnSpc>
          <a:spcPct val="95000"/>
        </a:lnSpc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5pPr>
      <a:lvl6pPr marL="2514600" indent="-228600" algn="l" rtl="0" fontAlgn="base">
        <a:lnSpc>
          <a:spcPct val="95000"/>
        </a:lnSpc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ct val="95000"/>
        </a:lnSpc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ct val="95000"/>
        </a:lnSpc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ct val="95000"/>
        </a:lnSpc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emf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youtu.be/zDOARcgH_Ew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cz4Y9MAgkmI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dt3j_LXB76M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BXUYalA1nmU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hyperlink" Target="https://youtu.be/SuYbwgoJQV0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TeamSTEPPS 2.0 for Long-Term Care logo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943" y="6057279"/>
            <a:ext cx="4593663" cy="58048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200400" y="1027115"/>
            <a:ext cx="5276850" cy="647696"/>
          </a:xfrm>
        </p:spPr>
        <p:txBody>
          <a:bodyPr/>
          <a:lstStyle/>
          <a:p>
            <a:r>
              <a:rPr lang="en-US" altLang="en-US" sz="3600"/>
              <a:t>Communication </a:t>
            </a:r>
            <a:endParaRPr lang="en-US" sz="3600" dirty="0"/>
          </a:p>
        </p:txBody>
      </p:sp>
      <p:grpSp>
        <p:nvGrpSpPr>
          <p:cNvPr id="2" name="Group 1" descr="Kotter Penguins - Communication"/>
          <p:cNvGrpSpPr/>
          <p:nvPr/>
        </p:nvGrpSpPr>
        <p:grpSpPr>
          <a:xfrm>
            <a:off x="3200400" y="1808163"/>
            <a:ext cx="5486400" cy="3906837"/>
            <a:chOff x="3200400" y="1808163"/>
            <a:chExt cx="5486400" cy="3906837"/>
          </a:xfrm>
        </p:grpSpPr>
        <p:pic>
          <p:nvPicPr>
            <p:cNvPr id="5122" name="Picture 2" descr="shannon_weaver_penguins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0400" y="1808163"/>
              <a:ext cx="5486400" cy="3906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4" name="Text Box 5"/>
            <p:cNvSpPr txBox="1">
              <a:spLocks noChangeArrowheads="1"/>
            </p:cNvSpPr>
            <p:nvPr/>
          </p:nvSpPr>
          <p:spPr bwMode="auto">
            <a:xfrm>
              <a:off x="5486400" y="4556125"/>
              <a:ext cx="1022350" cy="701675"/>
            </a:xfrm>
            <a:prstGeom prst="rect">
              <a:avLst/>
            </a:prstGeom>
            <a:solidFill>
              <a:srgbClr val="FFFFFF">
                <a:alpha val="43137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95000"/>
                </a:lnSpc>
                <a:spcBef>
                  <a:spcPct val="4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1pPr>
              <a:lvl2pPr marL="742950" indent="-285750" eaLnBrk="0" hangingPunct="0">
                <a:lnSpc>
                  <a:spcPct val="95000"/>
                </a:lnSpc>
                <a:spcBef>
                  <a:spcPct val="4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2pPr>
              <a:lvl3pPr marL="1143000" indent="-228600" eaLnBrk="0" hangingPunct="0">
                <a:lnSpc>
                  <a:spcPct val="95000"/>
                </a:lnSpc>
                <a:spcBef>
                  <a:spcPct val="4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3pPr>
              <a:lvl4pPr marL="1600200" indent="-228600" eaLnBrk="0" hangingPunct="0">
                <a:lnSpc>
                  <a:spcPct val="95000"/>
                </a:lnSpc>
                <a:spcBef>
                  <a:spcPct val="4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4pPr>
              <a:lvl5pPr marL="2057400" indent="-228600" eaLnBrk="0" hangingPunct="0">
                <a:lnSpc>
                  <a:spcPct val="95000"/>
                </a:lnSpc>
                <a:spcBef>
                  <a:spcPct val="4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5pPr>
              <a:lvl6pPr marL="2514600" indent="-228600" eaLnBrk="0" fontAlgn="base" hangingPunct="0">
                <a:lnSpc>
                  <a:spcPct val="95000"/>
                </a:lnSpc>
                <a:spcBef>
                  <a:spcPct val="4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6pPr>
              <a:lvl7pPr marL="2971800" indent="-228600" eaLnBrk="0" fontAlgn="base" hangingPunct="0">
                <a:lnSpc>
                  <a:spcPct val="95000"/>
                </a:lnSpc>
                <a:spcBef>
                  <a:spcPct val="4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7pPr>
              <a:lvl8pPr marL="3429000" indent="-228600" eaLnBrk="0" fontAlgn="base" hangingPunct="0">
                <a:lnSpc>
                  <a:spcPct val="95000"/>
                </a:lnSpc>
                <a:spcBef>
                  <a:spcPct val="4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8pPr>
              <a:lvl9pPr marL="3886200" indent="-228600" eaLnBrk="0" fontAlgn="base" hangingPunct="0">
                <a:lnSpc>
                  <a:spcPct val="95000"/>
                </a:lnSpc>
                <a:spcBef>
                  <a:spcPct val="4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000" b="1"/>
                <a:t>Assumptions 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000" b="1"/>
                <a:t>Fatigue 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000" b="1"/>
                <a:t>Distractions 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000" b="1"/>
                <a:t>HIPAA</a:t>
              </a:r>
              <a:endParaRPr lang="en-US" altLang="en-US" sz="1800"/>
            </a:p>
          </p:txBody>
        </p:sp>
      </p:grpSp>
      <p:pic>
        <p:nvPicPr>
          <p:cNvPr id="10" name="Picture 12" descr="Department of Health and Human Services Logo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437"/>
          <a:stretch/>
        </p:blipFill>
        <p:spPr bwMode="auto">
          <a:xfrm>
            <a:off x="172933" y="6101181"/>
            <a:ext cx="644577" cy="560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2" descr="AHRQ Logo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62" r="39187"/>
          <a:stretch/>
        </p:blipFill>
        <p:spPr bwMode="auto">
          <a:xfrm>
            <a:off x="876568" y="6101180"/>
            <a:ext cx="1733582" cy="56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2" descr="DHA Logo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80" r="-2021"/>
          <a:stretch/>
        </p:blipFill>
        <p:spPr bwMode="auto">
          <a:xfrm>
            <a:off x="2649958" y="6101180"/>
            <a:ext cx="1568479" cy="56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91922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ヒラギノ角ゴ Pro W3" pitchFamily="127" charset="-128"/>
              </a:rPr>
              <a:t>SBAR Provides…</a:t>
            </a:r>
          </a:p>
        </p:txBody>
      </p:sp>
      <p:sp>
        <p:nvSpPr>
          <p:cNvPr id="14340" name="Rectangle 11" descr="alt=&quot;&quot;"/>
          <p:cNvSpPr>
            <a:spLocks noGrp="1" noChangeArrowheads="1"/>
          </p:cNvSpPr>
          <p:nvPr>
            <p:ph type="body" idx="1"/>
          </p:nvPr>
        </p:nvSpPr>
        <p:spPr>
          <a:xfrm>
            <a:off x="990600" y="1828800"/>
            <a:ext cx="7772400" cy="3543300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altLang="en-US" b="1" dirty="0">
                <a:ea typeface="ヒラギノ角ゴ Pro W3" pitchFamily="127" charset="-128"/>
              </a:rPr>
              <a:t>A framework for team members to effectively communicate information to one another 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en-US" dirty="0">
                <a:ea typeface="ヒラギノ角ゴ Pro W3" pitchFamily="127" charset="-128"/>
              </a:rPr>
              <a:t>Communicate the following information:</a:t>
            </a:r>
          </a:p>
          <a:p>
            <a:pPr lvl="1" eaLnBrk="1" hangingPunct="1"/>
            <a:r>
              <a:rPr lang="en-US" altLang="en-US" b="1" dirty="0">
                <a:ea typeface="ヒラギノ角ゴ Pro W3" pitchFamily="127" charset="-128"/>
              </a:rPr>
              <a:t>S</a:t>
            </a:r>
            <a:r>
              <a:rPr lang="en-US" altLang="en-US" dirty="0">
                <a:ea typeface="ヒラギノ角ゴ Pro W3" pitchFamily="127" charset="-128"/>
              </a:rPr>
              <a:t>ituation―What is going on with the resident?</a:t>
            </a:r>
          </a:p>
          <a:p>
            <a:pPr lvl="1" eaLnBrk="1" hangingPunct="1"/>
            <a:r>
              <a:rPr lang="en-US" altLang="en-US" b="1" dirty="0">
                <a:ea typeface="ヒラギノ角ゴ Pro W3" pitchFamily="127" charset="-128"/>
              </a:rPr>
              <a:t>B</a:t>
            </a:r>
            <a:r>
              <a:rPr lang="en-US" altLang="en-US" dirty="0">
                <a:ea typeface="ヒラギノ角ゴ Pro W3" pitchFamily="127" charset="-128"/>
              </a:rPr>
              <a:t>ackground―What is the clinical background or context?</a:t>
            </a:r>
          </a:p>
          <a:p>
            <a:pPr lvl="1" eaLnBrk="1" hangingPunct="1"/>
            <a:r>
              <a:rPr lang="en-US" altLang="en-US" b="1" dirty="0">
                <a:ea typeface="ヒラギノ角ゴ Pro W3" pitchFamily="127" charset="-128"/>
              </a:rPr>
              <a:t>A</a:t>
            </a:r>
            <a:r>
              <a:rPr lang="en-US" altLang="en-US" dirty="0">
                <a:ea typeface="ヒラギノ角ゴ Pro W3" pitchFamily="127" charset="-128"/>
              </a:rPr>
              <a:t>ssessment―What do I think the problem is?</a:t>
            </a:r>
          </a:p>
          <a:p>
            <a:pPr lvl="1" eaLnBrk="1" hangingPunct="1"/>
            <a:r>
              <a:rPr lang="en-US" altLang="en-US" b="1" dirty="0">
                <a:ea typeface="ヒラギノ角ゴ Pro W3" pitchFamily="127" charset="-128"/>
              </a:rPr>
              <a:t>R</a:t>
            </a:r>
            <a:r>
              <a:rPr lang="en-US" altLang="en-US" dirty="0">
                <a:ea typeface="ヒラギノ角ゴ Pro W3" pitchFamily="127" charset="-128"/>
              </a:rPr>
              <a:t>ecommendation―What would I recommend?</a:t>
            </a:r>
          </a:p>
        </p:txBody>
      </p:sp>
    </p:spTree>
    <p:extLst>
      <p:ext uri="{BB962C8B-B14F-4D97-AF65-F5344CB8AC3E}">
        <p14:creationId xmlns:p14="http://schemas.microsoft.com/office/powerpoint/2010/main" val="4100834624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6"/>
          <p:cNvSpPr>
            <a:spLocks noGrp="1" noChangeArrowheads="1"/>
          </p:cNvSpPr>
          <p:nvPr>
            <p:ph type="title"/>
          </p:nvPr>
        </p:nvSpPr>
        <p:spPr>
          <a:xfrm>
            <a:off x="877888" y="787400"/>
            <a:ext cx="7737475" cy="914400"/>
          </a:xfrm>
        </p:spPr>
        <p:txBody>
          <a:bodyPr/>
          <a:lstStyle/>
          <a:p>
            <a:pPr eaLnBrk="1" hangingPunct="1"/>
            <a:r>
              <a:rPr lang="en-US" altLang="en-US">
                <a:ea typeface="ヒラギノ角ゴ Pro W3" pitchFamily="127" charset="-128"/>
              </a:rPr>
              <a:t>SBAR Video</a:t>
            </a:r>
            <a:endParaRPr lang="en-US" altLang="en-US" sz="1600">
              <a:ea typeface="ヒラギノ角ゴ Pro W3" pitchFamily="127" charset="-128"/>
            </a:endParaRPr>
          </a:p>
        </p:txBody>
      </p:sp>
      <p:pic>
        <p:nvPicPr>
          <p:cNvPr id="6" name="Picture 33" descr="SBAR video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78050" y="1968500"/>
            <a:ext cx="5137150" cy="289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16" descr="Kotter Penguin – Video">
            <a:hlinkClick r:id="rId2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325" y="4611688"/>
            <a:ext cx="985838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7943851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ヒラギノ角ゴ Pro W3" pitchFamily="127" charset="-128"/>
              </a:rPr>
              <a:t>SBAR Exercise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54300" y="2247900"/>
            <a:ext cx="4064000" cy="35433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>
                <a:ea typeface="ヒラギノ角ゴ Pro W3" pitchFamily="127" charset="-128"/>
              </a:rPr>
              <a:t>Create an SBAR example based on your role.</a:t>
            </a:r>
          </a:p>
        </p:txBody>
      </p:sp>
      <p:pic>
        <p:nvPicPr>
          <p:cNvPr id="16389" name="Picture 4" descr="Kotter Penguin – Exerci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1363" y="3290888"/>
            <a:ext cx="1662112" cy="272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76412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ヒラギノ角ゴ Pro W3" pitchFamily="127" charset="-128"/>
              </a:rPr>
              <a:t>Call-Out is…</a:t>
            </a:r>
          </a:p>
        </p:txBody>
      </p:sp>
      <p:sp>
        <p:nvSpPr>
          <p:cNvPr id="17413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519630" y="1881188"/>
            <a:ext cx="7772400" cy="35433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dirty="0">
                <a:ea typeface="ヒラギノ角ゴ Pro W3" pitchFamily="127" charset="-128"/>
              </a:rPr>
              <a:t>	</a:t>
            </a:r>
            <a:r>
              <a:rPr lang="en-US" altLang="en-US" b="1" dirty="0">
                <a:ea typeface="ヒラギノ角ゴ Pro W3" pitchFamily="127" charset="-128"/>
              </a:rPr>
              <a:t>A strategy used to communicate </a:t>
            </a:r>
            <a:br>
              <a:rPr lang="en-US" altLang="en-US" b="1" dirty="0">
                <a:ea typeface="ヒラギノ角ゴ Pro W3" pitchFamily="127" charset="-128"/>
              </a:rPr>
            </a:br>
            <a:r>
              <a:rPr lang="en-US" altLang="en-US" b="1" dirty="0">
                <a:ea typeface="ヒラギノ角ゴ Pro W3" pitchFamily="127" charset="-128"/>
              </a:rPr>
              <a:t>important or critical information</a:t>
            </a:r>
          </a:p>
          <a:p>
            <a:pPr lvl="1" eaLnBrk="1" hangingPunct="1"/>
            <a:r>
              <a:rPr lang="en-US" altLang="en-US" dirty="0">
                <a:ea typeface="ヒラギノ角ゴ Pro W3" pitchFamily="127" charset="-128"/>
              </a:rPr>
              <a:t>It informs all team members </a:t>
            </a:r>
            <a:br>
              <a:rPr lang="en-US" altLang="en-US" dirty="0">
                <a:ea typeface="ヒラギノ角ゴ Pro W3" pitchFamily="127" charset="-128"/>
              </a:rPr>
            </a:br>
            <a:r>
              <a:rPr lang="en-US" altLang="en-US" dirty="0">
                <a:ea typeface="ヒラギノ角ゴ Pro W3" pitchFamily="127" charset="-128"/>
              </a:rPr>
              <a:t>simultaneously during </a:t>
            </a:r>
            <a:br>
              <a:rPr lang="en-US" altLang="en-US" dirty="0">
                <a:ea typeface="ヒラギノ角ゴ Pro W3" pitchFamily="127" charset="-128"/>
              </a:rPr>
            </a:br>
            <a:r>
              <a:rPr lang="en-US" altLang="en-US" dirty="0">
                <a:ea typeface="ヒラギノ角ゴ Pro W3" pitchFamily="127" charset="-128"/>
              </a:rPr>
              <a:t>emergency situations</a:t>
            </a:r>
          </a:p>
          <a:p>
            <a:pPr lvl="1" eaLnBrk="1" hangingPunct="1"/>
            <a:r>
              <a:rPr lang="en-US" altLang="en-US" dirty="0">
                <a:ea typeface="ヒラギノ角ゴ Pro W3" pitchFamily="127" charset="-128"/>
              </a:rPr>
              <a:t>It helps team members </a:t>
            </a:r>
            <a:br>
              <a:rPr lang="en-US" altLang="en-US" dirty="0">
                <a:ea typeface="ヒラギノ角ゴ Pro W3" pitchFamily="127" charset="-128"/>
              </a:rPr>
            </a:br>
            <a:r>
              <a:rPr lang="en-US" altLang="en-US" dirty="0">
                <a:ea typeface="ヒラギノ角ゴ Pro W3" pitchFamily="127" charset="-128"/>
              </a:rPr>
              <a:t>anticipate next steps</a:t>
            </a:r>
          </a:p>
        </p:txBody>
      </p:sp>
      <p:pic>
        <p:nvPicPr>
          <p:cNvPr id="17411" name="Picture 11" descr="Kotter Penguin – Call-Ou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0" y="1536700"/>
            <a:ext cx="3302000" cy="388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14" descr="Kotter Penguin – Video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8963" y="5289550"/>
            <a:ext cx="1077912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081776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3"/>
          <p:cNvSpPr>
            <a:spLocks noGrp="1" noChangeArrowheads="1"/>
          </p:cNvSpPr>
          <p:nvPr>
            <p:ph type="title"/>
          </p:nvPr>
        </p:nvSpPr>
        <p:spPr>
          <a:xfrm>
            <a:off x="890588" y="735013"/>
            <a:ext cx="7739062" cy="914400"/>
          </a:xfrm>
        </p:spPr>
        <p:txBody>
          <a:bodyPr/>
          <a:lstStyle/>
          <a:p>
            <a:pPr eaLnBrk="1" hangingPunct="1"/>
            <a:r>
              <a:rPr lang="en-US" altLang="en-US">
                <a:ea typeface="ヒラギノ角ゴ Pro W3" pitchFamily="127" charset="-128"/>
              </a:rPr>
              <a:t>Check-Back is…</a:t>
            </a:r>
          </a:p>
        </p:txBody>
      </p:sp>
      <p:pic>
        <p:nvPicPr>
          <p:cNvPr id="18437" name="Picture 4" descr="Check-Back flow ch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738313"/>
            <a:ext cx="6858000" cy="443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5" descr="Kotter Penguin – Video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4438" y="4913313"/>
            <a:ext cx="1319212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1881524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title"/>
          </p:nvPr>
        </p:nvSpPr>
        <p:spPr/>
        <p:txBody>
          <a:bodyPr lIns="92075" tIns="46038" rIns="92075" bIns="46038" anchorCtr="0"/>
          <a:lstStyle/>
          <a:p>
            <a:pPr eaLnBrk="1" hangingPunct="1"/>
            <a:r>
              <a:rPr lang="en-US" altLang="en-US">
                <a:ea typeface="ヒラギノ角ゴ Pro W3" pitchFamily="127" charset="-128"/>
              </a:rPr>
              <a:t>Handoff is…</a:t>
            </a:r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676400"/>
            <a:ext cx="8229600" cy="4530725"/>
          </a:xfrm>
        </p:spPr>
        <p:txBody>
          <a:bodyPr lIns="92075" tIns="46038" rIns="92075" bIns="46038"/>
          <a:lstStyle/>
          <a:p>
            <a:pPr eaLnBrk="1" hangingPunct="1"/>
            <a:r>
              <a:rPr lang="en-US" altLang="en-US" dirty="0">
                <a:ea typeface="ヒラギノ角ゴ Pro W3" pitchFamily="127" charset="-128"/>
              </a:rPr>
              <a:t>The transfer of information during transitions in care across the continuum </a:t>
            </a:r>
          </a:p>
          <a:p>
            <a:pPr lvl="1" eaLnBrk="1" hangingPunct="1"/>
            <a:r>
              <a:rPr lang="en-US" altLang="en-US" dirty="0">
                <a:ea typeface="ヒラギノ角ゴ Pro W3" pitchFamily="127" charset="-128"/>
              </a:rPr>
              <a:t>Includes an opportunity to ask questions, clarify, and confirm </a:t>
            </a:r>
          </a:p>
        </p:txBody>
      </p:sp>
      <p:pic>
        <p:nvPicPr>
          <p:cNvPr id="19458" name="Picture 10" descr="Kotter Penguin – Handof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0963" y="2963385"/>
            <a:ext cx="4754562" cy="352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5851316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type="title"/>
          </p:nvPr>
        </p:nvSpPr>
        <p:spPr>
          <a:xfrm>
            <a:off x="846138" y="1092200"/>
            <a:ext cx="7739062" cy="914400"/>
          </a:xfrm>
        </p:spPr>
        <p:txBody>
          <a:bodyPr lIns="92075" tIns="46038" rIns="92075" bIns="46038" anchorCtr="0"/>
          <a:lstStyle/>
          <a:p>
            <a:pPr eaLnBrk="1" hangingPunct="1"/>
            <a:r>
              <a:rPr lang="en-US" altLang="en-US">
                <a:ea typeface="ヒラギノ角ゴ Pro W3" pitchFamily="127" charset="-128"/>
              </a:rPr>
              <a:t>Handoff Consists of…</a:t>
            </a:r>
          </a:p>
        </p:txBody>
      </p:sp>
      <p:sp>
        <p:nvSpPr>
          <p:cNvPr id="19459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254125" y="2205038"/>
            <a:ext cx="6743700" cy="3081337"/>
          </a:xfrm>
        </p:spPr>
        <p:txBody>
          <a:bodyPr lIns="92075" tIns="46038" rIns="92075" bIns="46038"/>
          <a:lstStyle/>
          <a:p>
            <a:pPr eaLnBrk="1" hangingPunct="1">
              <a:spcBef>
                <a:spcPct val="20000"/>
              </a:spcBef>
            </a:pPr>
            <a:r>
              <a:rPr lang="en-US" altLang="en-US" dirty="0">
                <a:ea typeface="ヒラギノ角ゴ Pro W3" pitchFamily="127" charset="-128"/>
              </a:rPr>
              <a:t>Transfer of responsibility and accountability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en-US" dirty="0">
                <a:ea typeface="ヒラギノ角ゴ Pro W3" pitchFamily="127" charset="-128"/>
              </a:rPr>
              <a:t>Clarity of information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en-US" dirty="0">
                <a:ea typeface="ヒラギノ角ゴ Pro W3" pitchFamily="127" charset="-128"/>
              </a:rPr>
              <a:t>Verbal communication of information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en-US" dirty="0">
                <a:ea typeface="ヒラギノ角ゴ Pro W3" pitchFamily="127" charset="-128"/>
              </a:rPr>
              <a:t>Acknowledgment by receiver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en-US" dirty="0">
                <a:ea typeface="ヒラギノ角ゴ Pro W3" pitchFamily="127" charset="-128"/>
              </a:rPr>
              <a:t>Opportunity to review</a:t>
            </a:r>
          </a:p>
          <a:p>
            <a:pPr eaLnBrk="1" hangingPunct="1">
              <a:spcBef>
                <a:spcPct val="20000"/>
              </a:spcBef>
            </a:pPr>
            <a:endParaRPr lang="en-US" altLang="en-US" dirty="0">
              <a:ea typeface="ヒラギノ角ゴ Pro W3" pitchFamily="127" charset="-128"/>
            </a:endParaRPr>
          </a:p>
        </p:txBody>
      </p:sp>
      <p:pic>
        <p:nvPicPr>
          <p:cNvPr id="20485" name="Picture 16" descr="Kotter Penguin – Video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6588" y="4410075"/>
            <a:ext cx="1614487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23209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828675" y="762000"/>
            <a:ext cx="7739063" cy="914400"/>
          </a:xfrm>
        </p:spPr>
        <p:txBody>
          <a:bodyPr/>
          <a:lstStyle/>
          <a:p>
            <a:pPr eaLnBrk="1" hangingPunct="1"/>
            <a:r>
              <a:rPr lang="en-US" altLang="en-US" sz="3200" dirty="0">
                <a:ea typeface="ヒラギノ角ゴ Pro W3" pitchFamily="127" charset="-128"/>
              </a:rPr>
              <a:t>“I PASS </a:t>
            </a:r>
            <a:r>
              <a:rPr lang="en-US" altLang="en-US" sz="2000" dirty="0">
                <a:ea typeface="ヒラギノ角ゴ Pro W3" pitchFamily="127" charset="-128"/>
              </a:rPr>
              <a:t>THE</a:t>
            </a:r>
            <a:r>
              <a:rPr lang="en-US" altLang="en-US" sz="3200" dirty="0">
                <a:ea typeface="ヒラギノ角ゴ Pro W3" pitchFamily="127" charset="-128"/>
              </a:rPr>
              <a:t> BATON”</a:t>
            </a:r>
            <a:r>
              <a:rPr lang="en-US" altLang="en-US" dirty="0">
                <a:ea typeface="ヒラギノ角ゴ Pro W3" pitchFamily="127" charset="-128"/>
              </a:rPr>
              <a:t> 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04552" y="1600200"/>
            <a:ext cx="7987048" cy="4532313"/>
          </a:xfrm>
        </p:spPr>
        <p:txBody>
          <a:bodyPr/>
          <a:lstStyle/>
          <a:p>
            <a:pPr marL="1481138" indent="-1481138" eaLnBrk="1" hangingPunct="1">
              <a:spcBef>
                <a:spcPct val="15000"/>
              </a:spcBef>
              <a:spcAft>
                <a:spcPct val="15000"/>
              </a:spcAft>
              <a:buFont typeface="Wingdings" pitchFamily="2" charset="2"/>
              <a:buNone/>
              <a:defRPr/>
            </a:pPr>
            <a:r>
              <a:rPr lang="en-US" sz="1600" dirty="0">
                <a:solidFill>
                  <a:srgbClr val="E1393E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</a:t>
            </a:r>
            <a:r>
              <a:rPr lang="en-US" sz="1400" dirty="0"/>
              <a:t>ntroduction:	Introduce yourself and your role/job (include resident)</a:t>
            </a:r>
          </a:p>
          <a:p>
            <a:pPr marL="1481138" indent="-1481138" eaLnBrk="1" hangingPunct="1">
              <a:spcBef>
                <a:spcPct val="15000"/>
              </a:spcBef>
              <a:spcAft>
                <a:spcPct val="15000"/>
              </a:spcAft>
              <a:buFont typeface="Wingdings" pitchFamily="2" charset="2"/>
              <a:buNone/>
              <a:defRPr/>
            </a:pPr>
            <a:r>
              <a:rPr lang="en-US" sz="1400" dirty="0">
                <a:solidFill>
                  <a:srgbClr val="E1393E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</a:t>
            </a:r>
            <a:r>
              <a:rPr lang="en-US" sz="1400" dirty="0"/>
              <a:t>atient/Resident:	Identifiers, age, sex, location</a:t>
            </a:r>
          </a:p>
          <a:p>
            <a:pPr marL="1481138" indent="-1481138" eaLnBrk="1" hangingPunct="1">
              <a:spcBef>
                <a:spcPct val="15000"/>
              </a:spcBef>
              <a:spcAft>
                <a:spcPct val="15000"/>
              </a:spcAft>
              <a:buFont typeface="Wingdings" pitchFamily="2" charset="2"/>
              <a:buNone/>
              <a:defRPr/>
            </a:pPr>
            <a:r>
              <a:rPr lang="en-US" sz="1600" dirty="0">
                <a:solidFill>
                  <a:srgbClr val="E1393E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  <a:r>
              <a:rPr lang="en-US" sz="1400" dirty="0"/>
              <a:t>ssessment:	Present chief complaint, vital signs, symptoms, and </a:t>
            </a:r>
            <a:br>
              <a:rPr lang="en-US" sz="1400" dirty="0"/>
            </a:br>
            <a:r>
              <a:rPr lang="en-US" sz="1400" dirty="0"/>
              <a:t>diagnosis</a:t>
            </a:r>
          </a:p>
          <a:p>
            <a:pPr marL="1481138" indent="-1481138" eaLnBrk="1" hangingPunct="1">
              <a:spcBef>
                <a:spcPct val="15000"/>
              </a:spcBef>
              <a:spcAft>
                <a:spcPct val="15000"/>
              </a:spcAft>
              <a:buFont typeface="Wingdings" pitchFamily="2" charset="2"/>
              <a:buNone/>
              <a:defRPr/>
            </a:pPr>
            <a:r>
              <a:rPr lang="en-US" sz="1600" dirty="0">
                <a:solidFill>
                  <a:srgbClr val="E1393E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</a:t>
            </a:r>
            <a:r>
              <a:rPr lang="en-US" sz="1400" dirty="0"/>
              <a:t>ituation:	Current status/circumstances, including code status, </a:t>
            </a:r>
            <a:br>
              <a:rPr lang="en-US" sz="1400" dirty="0"/>
            </a:br>
            <a:r>
              <a:rPr lang="en-US" sz="1400" dirty="0"/>
              <a:t>level of uncertainty, recent changes, and response to treatment </a:t>
            </a:r>
          </a:p>
          <a:p>
            <a:pPr marL="1481138" indent="-1481138" eaLnBrk="1" hangingPunct="1">
              <a:spcBef>
                <a:spcPct val="15000"/>
              </a:spcBef>
              <a:spcAft>
                <a:spcPct val="15000"/>
              </a:spcAft>
              <a:buFont typeface="Wingdings" pitchFamily="2" charset="2"/>
              <a:buNone/>
              <a:defRPr/>
            </a:pPr>
            <a:r>
              <a:rPr lang="en-US" sz="1600" dirty="0">
                <a:solidFill>
                  <a:srgbClr val="E1393E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</a:t>
            </a:r>
            <a:r>
              <a:rPr lang="en-US" sz="1400" dirty="0"/>
              <a:t>afety:	Critical lab values/reports, socioeconomic factors, allergies, and alerts </a:t>
            </a:r>
            <a:br>
              <a:rPr lang="en-US" sz="1400" dirty="0"/>
            </a:br>
            <a:r>
              <a:rPr lang="en-US" sz="1400" dirty="0"/>
              <a:t>(falls, isolation, etc.)</a:t>
            </a:r>
          </a:p>
          <a:p>
            <a:pPr marL="1262063" indent="-1262063" eaLnBrk="1" hangingPunct="1">
              <a:spcBef>
                <a:spcPct val="0"/>
              </a:spcBef>
              <a:spcAft>
                <a:spcPct val="15000"/>
              </a:spcAft>
              <a:buFont typeface="Wingdings" pitchFamily="2" charset="2"/>
              <a:buNone/>
              <a:defRPr/>
            </a:pPr>
            <a:r>
              <a:rPr lang="en-US" sz="1400" i="1" dirty="0"/>
              <a:t>THE</a:t>
            </a:r>
          </a:p>
          <a:p>
            <a:pPr marL="1481138" indent="-1481138" eaLnBrk="1" hangingPunct="1">
              <a:spcBef>
                <a:spcPct val="15000"/>
              </a:spcBef>
              <a:spcAft>
                <a:spcPct val="15000"/>
              </a:spcAft>
              <a:buFont typeface="Wingdings" pitchFamily="2" charset="2"/>
              <a:buNone/>
              <a:defRPr/>
            </a:pPr>
            <a:r>
              <a:rPr lang="en-US" sz="1600" dirty="0">
                <a:solidFill>
                  <a:srgbClr val="E1393E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</a:t>
            </a:r>
            <a:r>
              <a:rPr lang="en-US" sz="1400" dirty="0"/>
              <a:t>ackground:	</a:t>
            </a:r>
            <a:r>
              <a:rPr lang="en-US" sz="1400" dirty="0" err="1"/>
              <a:t>Comorbidities</a:t>
            </a:r>
            <a:r>
              <a:rPr lang="en-US" sz="1400" dirty="0"/>
              <a:t>, previous episodes, current medications, and family history</a:t>
            </a:r>
          </a:p>
          <a:p>
            <a:pPr marL="1481138" indent="-1481138" eaLnBrk="1" hangingPunct="1">
              <a:spcBef>
                <a:spcPct val="15000"/>
              </a:spcBef>
              <a:spcAft>
                <a:spcPct val="15000"/>
              </a:spcAft>
              <a:buFont typeface="Wingdings" pitchFamily="2" charset="2"/>
              <a:buNone/>
              <a:defRPr/>
            </a:pPr>
            <a:r>
              <a:rPr lang="en-US" sz="1600" dirty="0">
                <a:solidFill>
                  <a:srgbClr val="E1393E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  <a:r>
              <a:rPr lang="en-US" sz="1400" dirty="0"/>
              <a:t>ctions:	What actions were taken or are required? Provide brief rationale</a:t>
            </a:r>
          </a:p>
          <a:p>
            <a:pPr marL="1481138" indent="-1481138" eaLnBrk="1" hangingPunct="1">
              <a:spcBef>
                <a:spcPct val="15000"/>
              </a:spcBef>
              <a:spcAft>
                <a:spcPct val="15000"/>
              </a:spcAft>
              <a:buFont typeface="Wingdings" pitchFamily="2" charset="2"/>
              <a:buNone/>
              <a:defRPr/>
            </a:pPr>
            <a:r>
              <a:rPr lang="en-US" sz="1600" dirty="0">
                <a:solidFill>
                  <a:srgbClr val="E1393E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</a:t>
            </a:r>
            <a:r>
              <a:rPr lang="en-US" sz="1400" dirty="0"/>
              <a:t>iming:	Level of urgency and explicit timing and prioritization of actions</a:t>
            </a:r>
          </a:p>
          <a:p>
            <a:pPr marL="1481138" indent="-1481138" eaLnBrk="1" hangingPunct="1">
              <a:spcBef>
                <a:spcPct val="15000"/>
              </a:spcBef>
              <a:spcAft>
                <a:spcPct val="15000"/>
              </a:spcAft>
              <a:buFont typeface="Wingdings" pitchFamily="2" charset="2"/>
              <a:buNone/>
              <a:defRPr/>
            </a:pPr>
            <a:r>
              <a:rPr lang="en-US" sz="1600" dirty="0">
                <a:solidFill>
                  <a:srgbClr val="E1393E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</a:t>
            </a:r>
            <a:r>
              <a:rPr lang="en-US" sz="1400" dirty="0"/>
              <a:t>wnership:	Who is responsible (nurse/doctor/team)? </a:t>
            </a:r>
            <a:br>
              <a:rPr lang="en-US" sz="1400" dirty="0"/>
            </a:br>
            <a:r>
              <a:rPr lang="en-US" sz="1400" dirty="0"/>
              <a:t>Include resident/family responsibilities</a:t>
            </a:r>
          </a:p>
          <a:p>
            <a:pPr marL="1481138" indent="-1481138" eaLnBrk="1" hangingPunct="1">
              <a:spcBef>
                <a:spcPct val="15000"/>
              </a:spcBef>
              <a:spcAft>
                <a:spcPct val="15000"/>
              </a:spcAft>
              <a:buFont typeface="Wingdings" pitchFamily="2" charset="2"/>
              <a:buNone/>
              <a:defRPr/>
            </a:pPr>
            <a:r>
              <a:rPr lang="en-US" sz="1600" dirty="0">
                <a:solidFill>
                  <a:srgbClr val="E1393E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</a:t>
            </a:r>
            <a:r>
              <a:rPr lang="en-US" sz="1400" dirty="0"/>
              <a:t>ext:	What will happen next? Anticipated changes? </a:t>
            </a:r>
            <a:br>
              <a:rPr lang="en-US" sz="1400" dirty="0"/>
            </a:br>
            <a:r>
              <a:rPr lang="en-US" sz="1400" dirty="0"/>
              <a:t>What is the plan? Are there contingency plans?</a:t>
            </a:r>
          </a:p>
        </p:txBody>
      </p:sp>
      <p:grpSp>
        <p:nvGrpSpPr>
          <p:cNvPr id="21509" name="Group 8" descr="Kotter Penguin – I PASS THE BATON"/>
          <p:cNvGrpSpPr>
            <a:grpSpLocks/>
          </p:cNvGrpSpPr>
          <p:nvPr/>
        </p:nvGrpSpPr>
        <p:grpSpPr bwMode="auto">
          <a:xfrm>
            <a:off x="7162800" y="1179513"/>
            <a:ext cx="1774825" cy="1716087"/>
            <a:chOff x="4384" y="960"/>
            <a:chExt cx="1118" cy="1081"/>
          </a:xfrm>
        </p:grpSpPr>
        <p:sp>
          <p:nvSpPr>
            <p:cNvPr id="21511" name="Oval 7"/>
            <p:cNvSpPr>
              <a:spLocks noChangeArrowheads="1"/>
            </p:cNvSpPr>
            <p:nvPr/>
          </p:nvSpPr>
          <p:spPr bwMode="auto">
            <a:xfrm>
              <a:off x="4384" y="960"/>
              <a:ext cx="1092" cy="108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lnSpc>
                  <a:spcPct val="95000"/>
                </a:lnSpc>
                <a:spcBef>
                  <a:spcPct val="4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1pPr>
              <a:lvl2pPr marL="742950" indent="-285750" eaLnBrk="0" hangingPunct="0">
                <a:lnSpc>
                  <a:spcPct val="95000"/>
                </a:lnSpc>
                <a:spcBef>
                  <a:spcPct val="4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2pPr>
              <a:lvl3pPr marL="1143000" indent="-228600" eaLnBrk="0" hangingPunct="0">
                <a:lnSpc>
                  <a:spcPct val="95000"/>
                </a:lnSpc>
                <a:spcBef>
                  <a:spcPct val="4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3pPr>
              <a:lvl4pPr marL="1600200" indent="-228600" eaLnBrk="0" hangingPunct="0">
                <a:lnSpc>
                  <a:spcPct val="95000"/>
                </a:lnSpc>
                <a:spcBef>
                  <a:spcPct val="4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4pPr>
              <a:lvl5pPr marL="2057400" indent="-228600" eaLnBrk="0" hangingPunct="0">
                <a:lnSpc>
                  <a:spcPct val="95000"/>
                </a:lnSpc>
                <a:spcBef>
                  <a:spcPct val="4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5pPr>
              <a:lvl6pPr marL="2514600" indent="-228600" eaLnBrk="0" fontAlgn="base" hangingPunct="0">
                <a:lnSpc>
                  <a:spcPct val="95000"/>
                </a:lnSpc>
                <a:spcBef>
                  <a:spcPct val="4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6pPr>
              <a:lvl7pPr marL="2971800" indent="-228600" eaLnBrk="0" fontAlgn="base" hangingPunct="0">
                <a:lnSpc>
                  <a:spcPct val="95000"/>
                </a:lnSpc>
                <a:spcBef>
                  <a:spcPct val="4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7pPr>
              <a:lvl8pPr marL="3429000" indent="-228600" eaLnBrk="0" fontAlgn="base" hangingPunct="0">
                <a:lnSpc>
                  <a:spcPct val="95000"/>
                </a:lnSpc>
                <a:spcBef>
                  <a:spcPct val="4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8pPr>
              <a:lvl9pPr marL="3886200" indent="-228600" eaLnBrk="0" fontAlgn="base" hangingPunct="0">
                <a:lnSpc>
                  <a:spcPct val="95000"/>
                </a:lnSpc>
                <a:spcBef>
                  <a:spcPct val="4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pic>
          <p:nvPicPr>
            <p:cNvPr id="21512" name="Picture 6" descr="pass_baton_off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2CFF04"/>
                </a:clrFrom>
                <a:clrTo>
                  <a:srgbClr val="2CFF04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4" y="969"/>
              <a:ext cx="1108" cy="10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1510" name="Picture 9" descr="Kotter Penguin – Video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4563" y="4981575"/>
            <a:ext cx="1266825" cy="137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1579090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pitchFamily="127" charset="-128"/>
              </a:rPr>
              <a:t>Other Example Handoff Tools</a:t>
            </a:r>
          </a:p>
        </p:txBody>
      </p:sp>
      <p:sp>
        <p:nvSpPr>
          <p:cNvPr id="22531" name="Text Placeholder 2"/>
          <p:cNvSpPr>
            <a:spLocks noGrp="1"/>
          </p:cNvSpPr>
          <p:nvPr>
            <p:ph type="body" sz="half" idx="1"/>
          </p:nvPr>
        </p:nvSpPr>
        <p:spPr>
          <a:xfrm>
            <a:off x="1377950" y="1801813"/>
            <a:ext cx="6934200" cy="4367212"/>
          </a:xfrm>
        </p:spPr>
        <p:txBody>
          <a:bodyPr/>
          <a:lstStyle/>
          <a:p>
            <a:r>
              <a:rPr lang="en-US" altLang="en-US" dirty="0">
                <a:ea typeface="ヒラギノ角ゴ Pro W3" pitchFamily="127" charset="-128"/>
              </a:rPr>
              <a:t>I PASS</a:t>
            </a:r>
          </a:p>
          <a:p>
            <a:pPr lvl="1"/>
            <a:r>
              <a:rPr lang="en-US" altLang="en-US" sz="2000" b="1" dirty="0">
                <a:ea typeface="ヒラギノ角ゴ Pro W3" pitchFamily="127" charset="-128"/>
              </a:rPr>
              <a:t>I</a:t>
            </a:r>
            <a:r>
              <a:rPr lang="en-US" altLang="en-US" sz="2000" dirty="0">
                <a:ea typeface="ヒラギノ角ゴ Pro W3" pitchFamily="127" charset="-128"/>
              </a:rPr>
              <a:t>llness severity; </a:t>
            </a:r>
            <a:r>
              <a:rPr lang="en-US" altLang="en-US" sz="2000" b="1" dirty="0">
                <a:ea typeface="ヒラギノ角ゴ Pro W3" pitchFamily="127" charset="-128"/>
              </a:rPr>
              <a:t>P</a:t>
            </a:r>
            <a:r>
              <a:rPr lang="en-US" altLang="en-US" sz="2000" dirty="0">
                <a:ea typeface="ヒラギノ角ゴ Pro W3" pitchFamily="127" charset="-128"/>
              </a:rPr>
              <a:t>atient/Resident Summary; </a:t>
            </a:r>
            <a:r>
              <a:rPr lang="en-US" altLang="en-US" sz="2000" b="1" dirty="0">
                <a:ea typeface="ヒラギノ角ゴ Pro W3" pitchFamily="127" charset="-128"/>
              </a:rPr>
              <a:t>A</a:t>
            </a:r>
            <a:r>
              <a:rPr lang="en-US" altLang="en-US" sz="2000" dirty="0">
                <a:ea typeface="ヒラギノ角ゴ Pro W3" pitchFamily="127" charset="-128"/>
              </a:rPr>
              <a:t>ction list for the new team; </a:t>
            </a:r>
            <a:r>
              <a:rPr lang="en-US" altLang="en-US" sz="2000" b="1" dirty="0">
                <a:ea typeface="ヒラギノ角ゴ Pro W3" pitchFamily="127" charset="-128"/>
              </a:rPr>
              <a:t>S</a:t>
            </a:r>
            <a:r>
              <a:rPr lang="en-US" altLang="en-US" sz="2000" dirty="0">
                <a:ea typeface="ヒラギノ角ゴ Pro W3" pitchFamily="127" charset="-128"/>
              </a:rPr>
              <a:t>ituation awareness and contingency plans; </a:t>
            </a:r>
            <a:r>
              <a:rPr lang="en-US" altLang="en-US" sz="2000" b="1" dirty="0">
                <a:ea typeface="ヒラギノ角ゴ Pro W3" pitchFamily="127" charset="-128"/>
              </a:rPr>
              <a:t>S</a:t>
            </a:r>
            <a:r>
              <a:rPr lang="en-US" altLang="en-US" sz="2000" dirty="0">
                <a:ea typeface="ヒラギノ角ゴ Pro W3" pitchFamily="127" charset="-128"/>
              </a:rPr>
              <a:t>ynthesis and “read back” of the information</a:t>
            </a:r>
          </a:p>
          <a:p>
            <a:pPr lvl="0"/>
            <a:r>
              <a:rPr lang="en-US" dirty="0">
                <a:ea typeface="ヒラギノ角ゴ Pro W3" pitchFamily="127" charset="-128"/>
              </a:rPr>
              <a:t>HAND-IT</a:t>
            </a:r>
          </a:p>
          <a:p>
            <a:pPr lvl="1"/>
            <a:r>
              <a:rPr lang="en-US" sz="2000" b="1" dirty="0">
                <a:ea typeface="ヒラギノ角ゴ Pro W3" pitchFamily="127" charset="-128"/>
              </a:rPr>
              <a:t>H</a:t>
            </a:r>
            <a:r>
              <a:rPr lang="en-US" sz="2000" dirty="0">
                <a:ea typeface="ヒラギノ角ゴ Pro W3" pitchFamily="127" charset="-128"/>
              </a:rPr>
              <a:t>andoff </a:t>
            </a:r>
            <a:r>
              <a:rPr lang="en-US" sz="2000" b="1" dirty="0">
                <a:ea typeface="ヒラギノ角ゴ Pro W3" pitchFamily="127" charset="-128"/>
              </a:rPr>
              <a:t>I</a:t>
            </a:r>
            <a:r>
              <a:rPr lang="en-US" sz="2000" dirty="0">
                <a:ea typeface="ヒラギノ角ゴ Pro W3" pitchFamily="127" charset="-128"/>
              </a:rPr>
              <a:t>ntervention </a:t>
            </a:r>
            <a:r>
              <a:rPr lang="en-US" sz="2000" b="1" dirty="0">
                <a:ea typeface="ヒラギノ角ゴ Pro W3" pitchFamily="127" charset="-128"/>
              </a:rPr>
              <a:t>T</a:t>
            </a:r>
            <a:r>
              <a:rPr lang="en-US" sz="2000" dirty="0">
                <a:ea typeface="ヒラギノ角ゴ Pro W3" pitchFamily="127" charset="-128"/>
              </a:rPr>
              <a:t>ool</a:t>
            </a:r>
            <a:endParaRPr lang="en-US" altLang="en-US" sz="2000" dirty="0">
              <a:ea typeface="ヒラギノ角ゴ Pro W3" pitchFamily="127" charset="-128"/>
            </a:endParaRPr>
          </a:p>
          <a:p>
            <a:endParaRPr lang="en-US" altLang="en-US" dirty="0">
              <a:ea typeface="ヒラギノ角ゴ Pro W3" pitchFamily="12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531609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896938" y="630238"/>
            <a:ext cx="7543800" cy="1143000"/>
          </a:xfrm>
        </p:spPr>
        <p:txBody>
          <a:bodyPr/>
          <a:lstStyle/>
          <a:p>
            <a:pPr eaLnBrk="1" hangingPunct="1"/>
            <a:r>
              <a:rPr lang="en-US" altLang="en-US" sz="3200">
                <a:ea typeface="ヒラギノ角ゴ Pro W3" pitchFamily="127" charset="-128"/>
              </a:rPr>
              <a:t>Tools &amp; Strategies Summary</a:t>
            </a:r>
          </a:p>
        </p:txBody>
      </p:sp>
      <p:sp>
        <p:nvSpPr>
          <p:cNvPr id="23558" name="Rectangle 5"/>
          <p:cNvSpPr>
            <a:spLocks noGrp="1" noChangeArrowheads="1"/>
          </p:cNvSpPr>
          <p:nvPr>
            <p:ph type="body" idx="1"/>
          </p:nvPr>
        </p:nvSpPr>
        <p:spPr bwMode="gray">
          <a:xfrm>
            <a:off x="0" y="1600200"/>
            <a:ext cx="3352800" cy="5292725"/>
          </a:xfrm>
          <a:solidFill>
            <a:srgbClr val="E1393E"/>
          </a:solidFill>
        </p:spPr>
        <p:txBody>
          <a:bodyPr tIns="182880"/>
          <a:lstStyle/>
          <a:p>
            <a:pPr marL="344488" indent="-231775" algn="ctr" eaLnBrk="1" hangingPunct="1">
              <a:lnSpc>
                <a:spcPct val="80000"/>
              </a:lnSpc>
              <a:spcAft>
                <a:spcPts val="600"/>
              </a:spcAft>
              <a:buFont typeface="Wingdings" pitchFamily="2" charset="2"/>
              <a:buNone/>
            </a:pPr>
            <a:r>
              <a:rPr lang="en-US" altLang="en-US" sz="2000" b="1">
                <a:solidFill>
                  <a:schemeClr val="bg1"/>
                </a:solidFill>
                <a:ea typeface="ヒラギノ角ゴ Pro W3" pitchFamily="127" charset="-128"/>
              </a:rPr>
              <a:t>BARRIERS</a:t>
            </a:r>
          </a:p>
          <a:p>
            <a:pPr marL="344488" indent="-231775" eaLnBrk="1" hangingPunct="1">
              <a:lnSpc>
                <a:spcPct val="100000"/>
              </a:lnSpc>
              <a:spcBef>
                <a:spcPct val="10000"/>
              </a:spcBef>
              <a:buClr>
                <a:schemeClr val="bg1"/>
              </a:buClr>
            </a:pPr>
            <a:r>
              <a:rPr lang="en-US" altLang="en-US" sz="1600">
                <a:solidFill>
                  <a:schemeClr val="bg1"/>
                </a:solidFill>
                <a:ea typeface="ヒラギノ角ゴ Pro W3" pitchFamily="127" charset="-128"/>
              </a:rPr>
              <a:t>Inconsistency in Team Membership</a:t>
            </a:r>
          </a:p>
          <a:p>
            <a:pPr marL="344488" indent="-231775" eaLnBrk="1" hangingPunct="1">
              <a:lnSpc>
                <a:spcPct val="100000"/>
              </a:lnSpc>
              <a:spcBef>
                <a:spcPct val="10000"/>
              </a:spcBef>
              <a:buClr>
                <a:schemeClr val="bg1"/>
              </a:buClr>
            </a:pPr>
            <a:r>
              <a:rPr lang="en-US" altLang="en-US" sz="1600">
                <a:solidFill>
                  <a:schemeClr val="bg1"/>
                </a:solidFill>
                <a:ea typeface="ヒラギノ角ゴ Pro W3" pitchFamily="127" charset="-128"/>
              </a:rPr>
              <a:t>Lack of Time</a:t>
            </a:r>
          </a:p>
          <a:p>
            <a:pPr marL="344488" indent="-231775" eaLnBrk="1" hangingPunct="1">
              <a:lnSpc>
                <a:spcPct val="100000"/>
              </a:lnSpc>
              <a:spcBef>
                <a:spcPct val="10000"/>
              </a:spcBef>
              <a:buClr>
                <a:schemeClr val="bg1"/>
              </a:buClr>
            </a:pPr>
            <a:r>
              <a:rPr lang="en-US" altLang="en-US" sz="1600">
                <a:solidFill>
                  <a:schemeClr val="bg1"/>
                </a:solidFill>
                <a:ea typeface="ヒラギノ角ゴ Pro W3" pitchFamily="127" charset="-128"/>
              </a:rPr>
              <a:t>Lack of Information Sharing</a:t>
            </a:r>
          </a:p>
          <a:p>
            <a:pPr marL="344488" indent="-231775" eaLnBrk="1" hangingPunct="1">
              <a:lnSpc>
                <a:spcPct val="100000"/>
              </a:lnSpc>
              <a:spcBef>
                <a:spcPct val="10000"/>
              </a:spcBef>
              <a:buClr>
                <a:schemeClr val="bg1"/>
              </a:buClr>
            </a:pPr>
            <a:r>
              <a:rPr lang="en-US" altLang="en-US" sz="1600">
                <a:solidFill>
                  <a:schemeClr val="bg1"/>
                </a:solidFill>
                <a:ea typeface="ヒラギノ角ゴ Pro W3" pitchFamily="127" charset="-128"/>
              </a:rPr>
              <a:t>Hierarchy</a:t>
            </a:r>
          </a:p>
          <a:p>
            <a:pPr marL="344488" indent="-231775" eaLnBrk="1" hangingPunct="1">
              <a:lnSpc>
                <a:spcPct val="100000"/>
              </a:lnSpc>
              <a:spcBef>
                <a:spcPct val="10000"/>
              </a:spcBef>
              <a:buClr>
                <a:schemeClr val="bg1"/>
              </a:buClr>
            </a:pPr>
            <a:r>
              <a:rPr lang="en-US" altLang="en-US" sz="1600">
                <a:solidFill>
                  <a:schemeClr val="bg1"/>
                </a:solidFill>
                <a:ea typeface="ヒラギノ角ゴ Pro W3" pitchFamily="127" charset="-128"/>
              </a:rPr>
              <a:t>Defensiveness</a:t>
            </a:r>
          </a:p>
          <a:p>
            <a:pPr marL="344488" indent="-231775" eaLnBrk="1" hangingPunct="1">
              <a:lnSpc>
                <a:spcPct val="100000"/>
              </a:lnSpc>
              <a:spcBef>
                <a:spcPct val="10000"/>
              </a:spcBef>
              <a:buClr>
                <a:schemeClr val="bg1"/>
              </a:buClr>
            </a:pPr>
            <a:r>
              <a:rPr lang="en-US" altLang="en-US" sz="1600">
                <a:solidFill>
                  <a:schemeClr val="bg1"/>
                </a:solidFill>
                <a:ea typeface="ヒラギノ角ゴ Pro W3" pitchFamily="127" charset="-128"/>
              </a:rPr>
              <a:t>Conventional Thinking</a:t>
            </a:r>
          </a:p>
          <a:p>
            <a:pPr marL="344488" indent="-231775" eaLnBrk="1" hangingPunct="1">
              <a:lnSpc>
                <a:spcPct val="100000"/>
              </a:lnSpc>
              <a:spcBef>
                <a:spcPct val="10000"/>
              </a:spcBef>
              <a:buClr>
                <a:schemeClr val="bg1"/>
              </a:buClr>
            </a:pPr>
            <a:r>
              <a:rPr lang="en-US" altLang="en-US" sz="1600">
                <a:solidFill>
                  <a:schemeClr val="bg1"/>
                </a:solidFill>
                <a:ea typeface="ヒラギノ角ゴ Pro W3" pitchFamily="127" charset="-128"/>
              </a:rPr>
              <a:t>Complacency</a:t>
            </a:r>
          </a:p>
          <a:p>
            <a:pPr marL="344488" indent="-231775" eaLnBrk="1" hangingPunct="1">
              <a:lnSpc>
                <a:spcPct val="100000"/>
              </a:lnSpc>
              <a:spcBef>
                <a:spcPct val="10000"/>
              </a:spcBef>
              <a:buClr>
                <a:schemeClr val="bg1"/>
              </a:buClr>
            </a:pPr>
            <a:r>
              <a:rPr lang="en-US" altLang="en-US" sz="1600">
                <a:solidFill>
                  <a:schemeClr val="bg1"/>
                </a:solidFill>
                <a:ea typeface="ヒラギノ角ゴ Pro W3" pitchFamily="127" charset="-128"/>
              </a:rPr>
              <a:t>Varying Communication Styles</a:t>
            </a:r>
          </a:p>
          <a:p>
            <a:pPr marL="344488" indent="-231775" eaLnBrk="1" hangingPunct="1">
              <a:lnSpc>
                <a:spcPct val="100000"/>
              </a:lnSpc>
              <a:spcBef>
                <a:spcPct val="10000"/>
              </a:spcBef>
              <a:buClr>
                <a:schemeClr val="bg1"/>
              </a:buClr>
            </a:pPr>
            <a:r>
              <a:rPr lang="en-US" altLang="en-US" sz="1600">
                <a:solidFill>
                  <a:schemeClr val="bg1"/>
                </a:solidFill>
                <a:ea typeface="ヒラギノ角ゴ Pro W3" pitchFamily="127" charset="-128"/>
              </a:rPr>
              <a:t>Conflict</a:t>
            </a:r>
          </a:p>
          <a:p>
            <a:pPr marL="344488" indent="-231775" eaLnBrk="1" hangingPunct="1">
              <a:lnSpc>
                <a:spcPct val="100000"/>
              </a:lnSpc>
              <a:spcBef>
                <a:spcPct val="10000"/>
              </a:spcBef>
              <a:buClr>
                <a:schemeClr val="bg1"/>
              </a:buClr>
            </a:pPr>
            <a:r>
              <a:rPr lang="en-US" altLang="en-US" sz="1600">
                <a:solidFill>
                  <a:schemeClr val="bg1"/>
                </a:solidFill>
                <a:ea typeface="ヒラギノ角ゴ Pro W3" pitchFamily="127" charset="-128"/>
              </a:rPr>
              <a:t>Lack of Coordination and Followup with Coworkers</a:t>
            </a:r>
          </a:p>
          <a:p>
            <a:pPr marL="344488" indent="-231775" eaLnBrk="1" hangingPunct="1">
              <a:lnSpc>
                <a:spcPct val="100000"/>
              </a:lnSpc>
              <a:spcBef>
                <a:spcPct val="10000"/>
              </a:spcBef>
              <a:buClr>
                <a:schemeClr val="bg1"/>
              </a:buClr>
            </a:pPr>
            <a:r>
              <a:rPr lang="en-US" altLang="en-US" sz="1600">
                <a:solidFill>
                  <a:schemeClr val="bg1"/>
                </a:solidFill>
                <a:ea typeface="ヒラギノ角ゴ Pro W3" pitchFamily="127" charset="-128"/>
              </a:rPr>
              <a:t>Distractions</a:t>
            </a:r>
          </a:p>
          <a:p>
            <a:pPr marL="344488" indent="-231775" eaLnBrk="1" hangingPunct="1">
              <a:lnSpc>
                <a:spcPct val="100000"/>
              </a:lnSpc>
              <a:spcBef>
                <a:spcPct val="10000"/>
              </a:spcBef>
              <a:buClr>
                <a:schemeClr val="bg1"/>
              </a:buClr>
            </a:pPr>
            <a:r>
              <a:rPr lang="en-US" altLang="en-US" sz="1600">
                <a:solidFill>
                  <a:schemeClr val="bg1"/>
                </a:solidFill>
                <a:ea typeface="ヒラギノ角ゴ Pro W3" pitchFamily="127" charset="-128"/>
              </a:rPr>
              <a:t>Fatigue</a:t>
            </a:r>
          </a:p>
          <a:p>
            <a:pPr marL="344488" indent="-231775" eaLnBrk="1" hangingPunct="1">
              <a:lnSpc>
                <a:spcPct val="100000"/>
              </a:lnSpc>
              <a:spcBef>
                <a:spcPct val="10000"/>
              </a:spcBef>
              <a:buClr>
                <a:schemeClr val="bg1"/>
              </a:buClr>
            </a:pPr>
            <a:r>
              <a:rPr lang="en-US" altLang="en-US" sz="1600">
                <a:solidFill>
                  <a:schemeClr val="bg1"/>
                </a:solidFill>
                <a:ea typeface="ヒラギノ角ゴ Pro W3" pitchFamily="127" charset="-128"/>
              </a:rPr>
              <a:t>Workload</a:t>
            </a:r>
          </a:p>
          <a:p>
            <a:pPr marL="344488" indent="-231775" eaLnBrk="1" hangingPunct="1">
              <a:lnSpc>
                <a:spcPct val="100000"/>
              </a:lnSpc>
              <a:spcBef>
                <a:spcPct val="10000"/>
              </a:spcBef>
              <a:buClr>
                <a:schemeClr val="bg1"/>
              </a:buClr>
            </a:pPr>
            <a:r>
              <a:rPr lang="en-US" altLang="en-US" sz="1600">
                <a:solidFill>
                  <a:schemeClr val="bg1"/>
                </a:solidFill>
                <a:ea typeface="ヒラギノ角ゴ Pro W3" pitchFamily="127" charset="-128"/>
              </a:rPr>
              <a:t>Misinterpretation of Cues</a:t>
            </a:r>
          </a:p>
          <a:p>
            <a:pPr marL="344488" indent="-231775" eaLnBrk="1" hangingPunct="1">
              <a:lnSpc>
                <a:spcPct val="100000"/>
              </a:lnSpc>
              <a:spcBef>
                <a:spcPct val="10000"/>
              </a:spcBef>
              <a:buClr>
                <a:schemeClr val="bg1"/>
              </a:buClr>
            </a:pPr>
            <a:r>
              <a:rPr lang="en-US" altLang="en-US" sz="1600">
                <a:solidFill>
                  <a:schemeClr val="bg1"/>
                </a:solidFill>
                <a:ea typeface="ヒラギノ角ゴ Pro W3" pitchFamily="127" charset="-128"/>
              </a:rPr>
              <a:t>Lack of Role Clarity</a:t>
            </a:r>
            <a:endParaRPr lang="en-US" altLang="en-US" sz="1600">
              <a:ea typeface="ヒラギノ角ゴ Pro W3" pitchFamily="127" charset="-128"/>
            </a:endParaRPr>
          </a:p>
        </p:txBody>
      </p:sp>
      <p:sp>
        <p:nvSpPr>
          <p:cNvPr id="901123" name="Rectangle 3"/>
          <p:cNvSpPr>
            <a:spLocks noChangeArrowheads="1"/>
          </p:cNvSpPr>
          <p:nvPr/>
        </p:nvSpPr>
        <p:spPr bwMode="auto">
          <a:xfrm>
            <a:off x="3352800" y="1600200"/>
            <a:ext cx="2895600" cy="5257800"/>
          </a:xfrm>
          <a:prstGeom prst="rect">
            <a:avLst/>
          </a:prstGeom>
          <a:solidFill>
            <a:srgbClr val="F5EE8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82880"/>
          <a:lstStyle/>
          <a:p>
            <a:pPr algn="ctr">
              <a:lnSpc>
                <a:spcPct val="90000"/>
              </a:lnSpc>
              <a:spcBef>
                <a:spcPct val="25000"/>
              </a:spcBef>
              <a:spcAft>
                <a:spcPts val="600"/>
              </a:spcAft>
              <a:buClr>
                <a:schemeClr val="folHlink"/>
              </a:buClr>
              <a:buSzPct val="90000"/>
              <a:buFont typeface="Wingdings" pitchFamily="2" charset="2"/>
              <a:buNone/>
              <a:defRPr/>
            </a:pPr>
            <a:r>
              <a:rPr lang="en-US" sz="2000" b="1" dirty="0"/>
              <a:t>TOOLS and STRATEGIES</a:t>
            </a:r>
          </a:p>
          <a:p>
            <a:pPr lvl="1" indent="-228600" algn="l">
              <a:spcBef>
                <a:spcPct val="25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  <a:defRPr/>
            </a:pPr>
            <a:r>
              <a:rPr lang="en-US" sz="1600" dirty="0"/>
              <a:t>Communication</a:t>
            </a:r>
          </a:p>
          <a:p>
            <a:pPr marL="685800" lvl="1" indent="-228600" algn="l">
              <a:spcBef>
                <a:spcPct val="25000"/>
              </a:spcBef>
              <a:buSzPct val="90000"/>
              <a:buFont typeface="Arial" pitchFamily="34" charset="0"/>
              <a:buChar char="•"/>
              <a:defRPr/>
            </a:pPr>
            <a:r>
              <a:rPr lang="en-US" sz="1500" dirty="0"/>
              <a:t>SBAR</a:t>
            </a:r>
          </a:p>
          <a:p>
            <a:pPr marL="685800" lvl="1" indent="-228600" algn="l">
              <a:spcBef>
                <a:spcPct val="25000"/>
              </a:spcBef>
              <a:buSzPct val="90000"/>
              <a:buFont typeface="Arial" pitchFamily="34" charset="0"/>
              <a:buChar char="•"/>
              <a:defRPr/>
            </a:pPr>
            <a:r>
              <a:rPr lang="en-US" sz="1500" dirty="0"/>
              <a:t>Call-Out</a:t>
            </a:r>
          </a:p>
          <a:p>
            <a:pPr marL="685800" lvl="1" indent="-228600" algn="l">
              <a:spcBef>
                <a:spcPct val="25000"/>
              </a:spcBef>
              <a:buSzPct val="90000"/>
              <a:buFont typeface="Arial" pitchFamily="34" charset="0"/>
              <a:buChar char="•"/>
              <a:defRPr/>
            </a:pPr>
            <a:r>
              <a:rPr lang="en-US" sz="1500" dirty="0"/>
              <a:t>Check-Back</a:t>
            </a:r>
          </a:p>
          <a:p>
            <a:pPr marL="685800" lvl="1" indent="-228600" algn="l">
              <a:spcBef>
                <a:spcPct val="25000"/>
              </a:spcBef>
              <a:buSzPct val="90000"/>
              <a:buFont typeface="Arial" pitchFamily="34" charset="0"/>
              <a:buChar char="•"/>
              <a:defRPr/>
            </a:pPr>
            <a:r>
              <a:rPr lang="en-US" sz="1500" dirty="0"/>
              <a:t>Handoff</a:t>
            </a:r>
          </a:p>
        </p:txBody>
      </p:sp>
      <p:sp>
        <p:nvSpPr>
          <p:cNvPr id="23557" name="Rectangle 4"/>
          <p:cNvSpPr>
            <a:spLocks noChangeArrowheads="1"/>
          </p:cNvSpPr>
          <p:nvPr/>
        </p:nvSpPr>
        <p:spPr bwMode="auto">
          <a:xfrm>
            <a:off x="6248400" y="1600200"/>
            <a:ext cx="2895600" cy="5292725"/>
          </a:xfrm>
          <a:prstGeom prst="rect">
            <a:avLst/>
          </a:prstGeom>
          <a:solidFill>
            <a:srgbClr val="0174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182880"/>
          <a:lstStyle>
            <a:lvl1pPr marL="457200" indent="-277813" eaLnBrk="0" hangingPunct="0">
              <a:lnSpc>
                <a:spcPct val="95000"/>
              </a:lnSpc>
              <a:spcBef>
                <a:spcPct val="4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9pPr>
          </a:lstStyle>
          <a:p>
            <a:pPr algn="ctr" eaLnBrk="1" hangingPunct="1">
              <a:lnSpc>
                <a:spcPct val="90000"/>
              </a:lnSpc>
              <a:spcAft>
                <a:spcPts val="600"/>
              </a:spcAft>
              <a:buFont typeface="Wingdings" pitchFamily="2" charset="2"/>
              <a:buNone/>
            </a:pPr>
            <a:r>
              <a:rPr lang="en-US" altLang="en-US" sz="2000" b="1" dirty="0">
                <a:solidFill>
                  <a:schemeClr val="bg1"/>
                </a:solidFill>
              </a:rPr>
              <a:t>OUTCOMES</a:t>
            </a:r>
          </a:p>
          <a:p>
            <a:pPr algn="l" eaLnBrk="1" hangingPunct="1">
              <a:lnSpc>
                <a:spcPct val="100000"/>
              </a:lnSpc>
              <a:buClr>
                <a:schemeClr val="bg1"/>
              </a:buClr>
            </a:pPr>
            <a:r>
              <a:rPr lang="en-US" altLang="en-US" sz="1600" dirty="0">
                <a:solidFill>
                  <a:schemeClr val="bg1"/>
                </a:solidFill>
              </a:rPr>
              <a:t>Shared Mental Model</a:t>
            </a:r>
          </a:p>
          <a:p>
            <a:pPr algn="l" eaLnBrk="1" hangingPunct="1">
              <a:lnSpc>
                <a:spcPct val="100000"/>
              </a:lnSpc>
              <a:buClr>
                <a:schemeClr val="bg1"/>
              </a:buClr>
            </a:pPr>
            <a:r>
              <a:rPr lang="en-US" altLang="en-US" sz="1600" dirty="0">
                <a:solidFill>
                  <a:schemeClr val="bg1"/>
                </a:solidFill>
              </a:rPr>
              <a:t>Adaptability</a:t>
            </a:r>
          </a:p>
          <a:p>
            <a:pPr algn="l" eaLnBrk="1" hangingPunct="1">
              <a:lnSpc>
                <a:spcPct val="100000"/>
              </a:lnSpc>
              <a:buClr>
                <a:schemeClr val="bg1"/>
              </a:buClr>
            </a:pPr>
            <a:r>
              <a:rPr lang="en-US" altLang="en-US" sz="1600" dirty="0">
                <a:solidFill>
                  <a:schemeClr val="bg1"/>
                </a:solidFill>
              </a:rPr>
              <a:t>Team Orientation</a:t>
            </a:r>
          </a:p>
          <a:p>
            <a:pPr algn="l" eaLnBrk="1" hangingPunct="1">
              <a:lnSpc>
                <a:spcPct val="100000"/>
              </a:lnSpc>
              <a:buClr>
                <a:schemeClr val="bg1"/>
              </a:buClr>
            </a:pPr>
            <a:r>
              <a:rPr lang="en-US" altLang="en-US" sz="1600" dirty="0">
                <a:solidFill>
                  <a:schemeClr val="bg1"/>
                </a:solidFill>
              </a:rPr>
              <a:t>Mutual Trust</a:t>
            </a:r>
          </a:p>
          <a:p>
            <a:pPr algn="l" eaLnBrk="1" hangingPunct="1">
              <a:lnSpc>
                <a:spcPct val="100000"/>
              </a:lnSpc>
              <a:buClr>
                <a:schemeClr val="bg1"/>
              </a:buClr>
            </a:pPr>
            <a:r>
              <a:rPr lang="en-US" altLang="en-US" sz="1600" dirty="0">
                <a:solidFill>
                  <a:schemeClr val="bg1"/>
                </a:solidFill>
              </a:rPr>
              <a:t>Team Performance</a:t>
            </a:r>
          </a:p>
          <a:p>
            <a:pPr algn="l" eaLnBrk="1" hangingPunct="1">
              <a:lnSpc>
                <a:spcPct val="100000"/>
              </a:lnSpc>
              <a:buClr>
                <a:schemeClr val="bg1"/>
              </a:buClr>
            </a:pPr>
            <a:r>
              <a:rPr lang="en-US" altLang="en-US" sz="1600" i="1" dirty="0">
                <a:solidFill>
                  <a:schemeClr val="bg1"/>
                </a:solidFill>
              </a:rPr>
              <a:t>Resident Safety!!</a:t>
            </a:r>
            <a:endParaRPr lang="en-US" altLang="en-US" sz="1600" dirty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endParaRPr lang="en-US" alt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0971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881063" y="838200"/>
            <a:ext cx="7739062" cy="914400"/>
          </a:xfrm>
        </p:spPr>
        <p:txBody>
          <a:bodyPr/>
          <a:lstStyle/>
          <a:p>
            <a:pPr eaLnBrk="1" hangingPunct="1"/>
            <a:r>
              <a:rPr lang="en-US" altLang="en-US">
                <a:ea typeface="ヒラギノ角ゴ Pro W3" pitchFamily="127" charset="-128"/>
              </a:rPr>
              <a:t>Objectives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41425" y="1703388"/>
            <a:ext cx="7445375" cy="3543300"/>
          </a:xfrm>
        </p:spPr>
        <p:txBody>
          <a:bodyPr/>
          <a:lstStyle/>
          <a:p>
            <a:pPr eaLnBrk="1" hangingPunct="1"/>
            <a:r>
              <a:rPr lang="en-US" altLang="en-US">
                <a:ea typeface="ヒラギノ角ゴ Pro W3" pitchFamily="127" charset="-128"/>
              </a:rPr>
              <a:t>Describe how communication affects team processes and outcomes</a:t>
            </a:r>
          </a:p>
          <a:p>
            <a:pPr eaLnBrk="1" hangingPunct="1"/>
            <a:r>
              <a:rPr lang="en-US" altLang="en-US">
                <a:ea typeface="ヒラギノ角ゴ Pro W3" pitchFamily="127" charset="-128"/>
              </a:rPr>
              <a:t>Define effective communication</a:t>
            </a:r>
          </a:p>
          <a:p>
            <a:pPr eaLnBrk="1" hangingPunct="1"/>
            <a:r>
              <a:rPr lang="en-US" altLang="en-US">
                <a:ea typeface="ヒラギノ角ゴ Pro W3" pitchFamily="127" charset="-128"/>
              </a:rPr>
              <a:t>Identify communication challenges</a:t>
            </a:r>
          </a:p>
          <a:p>
            <a:pPr eaLnBrk="1" hangingPunct="1"/>
            <a:r>
              <a:rPr lang="en-US" altLang="en-US">
                <a:ea typeface="ヒラギノ角ゴ Pro W3" pitchFamily="127" charset="-128"/>
              </a:rPr>
              <a:t>Identify TeamSTEPPS tools and strategies that can improve a team’s communication</a:t>
            </a:r>
          </a:p>
        </p:txBody>
      </p:sp>
    </p:spTree>
    <p:extLst>
      <p:ext uri="{BB962C8B-B14F-4D97-AF65-F5344CB8AC3E}">
        <p14:creationId xmlns:p14="http://schemas.microsoft.com/office/powerpoint/2010/main" val="27789061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br>
              <a:rPr lang="en-US" altLang="en-US">
                <a:ea typeface="ヒラギノ角ゴ Pro W3" pitchFamily="127" charset="-128"/>
              </a:rPr>
            </a:br>
            <a:r>
              <a:rPr lang="en-US" altLang="en-US">
                <a:ea typeface="ヒラギノ角ゴ Pro W3" pitchFamily="127" charset="-128"/>
              </a:rPr>
              <a:t>Applying TeamSTEPPS Exercise 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2116138"/>
            <a:ext cx="7315200" cy="3543300"/>
          </a:xfrm>
        </p:spPr>
        <p:txBody>
          <a:bodyPr/>
          <a:lstStyle/>
          <a:p>
            <a:pPr marL="457200" indent="-457200">
              <a:buClrTx/>
              <a:buFont typeface="+mj-lt"/>
              <a:buAutoNum type="arabicPeriod"/>
              <a:defRPr/>
            </a:pPr>
            <a:r>
              <a:rPr lang="en-US" dirty="0"/>
              <a:t>Is your teamwork issue related to communication?</a:t>
            </a:r>
          </a:p>
          <a:p>
            <a:pPr marL="457200" indent="-457200">
              <a:buClrTx/>
              <a:buFont typeface="+mj-lt"/>
              <a:buAutoNum type="arabicPeriod"/>
              <a:defRPr/>
            </a:pPr>
            <a:r>
              <a:rPr lang="en-US" dirty="0"/>
              <a:t>If yes, what is the communication issue?</a:t>
            </a:r>
          </a:p>
          <a:p>
            <a:pPr marL="457200" indent="-457200">
              <a:buClrTx/>
              <a:buFont typeface="+mj-lt"/>
              <a:buAutoNum type="arabicPeriod"/>
              <a:defRPr/>
            </a:pPr>
            <a:r>
              <a:rPr lang="en-US" dirty="0"/>
              <a:t>Which TeamSTEPPS tools and/or strategies might you consider implementing to address the issue? </a:t>
            </a:r>
          </a:p>
          <a:p>
            <a:pPr eaLnBrk="1" hangingPunct="1">
              <a:defRPr/>
            </a:pPr>
            <a:endParaRPr lang="en-US" dirty="0"/>
          </a:p>
        </p:txBody>
      </p:sp>
      <p:pic>
        <p:nvPicPr>
          <p:cNvPr id="24581" name="Picture 9" descr="Kotter Penguin – Exerci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1425" y="4383088"/>
            <a:ext cx="1317625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91475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6" descr="TeamSTEPPS mod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9300" y="1066800"/>
            <a:ext cx="5475288" cy="459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81063" y="876300"/>
            <a:ext cx="4046537" cy="914400"/>
          </a:xfrm>
        </p:spPr>
        <p:txBody>
          <a:bodyPr/>
          <a:lstStyle/>
          <a:p>
            <a:r>
              <a:rPr lang="en-US"/>
              <a:t>Communication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sz="half" idx="1"/>
          </p:nvPr>
        </p:nvSpPr>
        <p:spPr>
          <a:xfrm>
            <a:off x="914400" y="2020888"/>
            <a:ext cx="2667786" cy="3543300"/>
          </a:xfrm>
        </p:spPr>
        <p:txBody>
          <a:bodyPr/>
          <a:lstStyle/>
          <a:p>
            <a:r>
              <a:rPr lang="en-US" sz="1800"/>
              <a:t>Effective communication skills are vital for resident safety</a:t>
            </a:r>
          </a:p>
          <a:p>
            <a:r>
              <a:rPr lang="en-US" sz="1800"/>
              <a:t>Enables team members to effectively relay information</a:t>
            </a:r>
          </a:p>
          <a:p>
            <a:r>
              <a:rPr lang="en-US" sz="1800"/>
              <a:t>The mode by which most TeamSTEPPS strategies and tools are executed</a:t>
            </a:r>
          </a:p>
          <a:p>
            <a:pPr lvl="1"/>
            <a:endParaRPr lang="en-US" sz="1800" dirty="0"/>
          </a:p>
        </p:txBody>
      </p:sp>
      <p:grpSp>
        <p:nvGrpSpPr>
          <p:cNvPr id="4108" name="Group 12" descr="Communication"/>
          <p:cNvGrpSpPr>
            <a:grpSpLocks/>
          </p:cNvGrpSpPr>
          <p:nvPr/>
        </p:nvGrpSpPr>
        <p:grpSpPr bwMode="auto">
          <a:xfrm>
            <a:off x="4966803" y="3589818"/>
            <a:ext cx="1111250" cy="698500"/>
            <a:chOff x="602" y="1596"/>
            <a:chExt cx="737" cy="440"/>
          </a:xfrm>
        </p:grpSpPr>
        <p:sp>
          <p:nvSpPr>
            <p:cNvPr id="7175" name="Freeform 11"/>
            <p:cNvSpPr>
              <a:spLocks/>
            </p:cNvSpPr>
            <p:nvPr/>
          </p:nvSpPr>
          <p:spPr bwMode="auto">
            <a:xfrm>
              <a:off x="602" y="1739"/>
              <a:ext cx="679" cy="133"/>
            </a:xfrm>
            <a:custGeom>
              <a:avLst/>
              <a:gdLst>
                <a:gd name="T0" fmla="*/ 48 w 672"/>
                <a:gd name="T1" fmla="*/ 0 h 144"/>
                <a:gd name="T2" fmla="*/ 576 w 672"/>
                <a:gd name="T3" fmla="*/ 0 h 144"/>
                <a:gd name="T4" fmla="*/ 672 w 672"/>
                <a:gd name="T5" fmla="*/ 96 h 144"/>
                <a:gd name="T6" fmla="*/ 576 w 672"/>
                <a:gd name="T7" fmla="*/ 144 h 144"/>
                <a:gd name="T8" fmla="*/ 0 w 672"/>
                <a:gd name="T9" fmla="*/ 144 h 144"/>
                <a:gd name="T10" fmla="*/ 0 w 672"/>
                <a:gd name="T11" fmla="*/ 0 h 144"/>
                <a:gd name="T12" fmla="*/ 48 w 672"/>
                <a:gd name="T13" fmla="*/ 0 h 1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72" h="144">
                  <a:moveTo>
                    <a:pt x="48" y="0"/>
                  </a:moveTo>
                  <a:lnTo>
                    <a:pt x="576" y="0"/>
                  </a:lnTo>
                  <a:lnTo>
                    <a:pt x="672" y="96"/>
                  </a:lnTo>
                  <a:lnTo>
                    <a:pt x="576" y="144"/>
                  </a:lnTo>
                  <a:lnTo>
                    <a:pt x="0" y="144"/>
                  </a:lnTo>
                  <a:lnTo>
                    <a:pt x="0" y="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pic>
          <p:nvPicPr>
            <p:cNvPr id="7176" name="Picture 10" descr="framework_skils_comm_arrow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2" y="1596"/>
              <a:ext cx="737" cy="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918995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10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6"/>
          <p:cNvSpPr>
            <a:spLocks noGrp="1" noChangeArrowheads="1"/>
          </p:cNvSpPr>
          <p:nvPr>
            <p:ph type="title"/>
          </p:nvPr>
        </p:nvSpPr>
        <p:spPr>
          <a:xfrm>
            <a:off x="881063" y="990600"/>
            <a:ext cx="7739062" cy="914400"/>
          </a:xfrm>
        </p:spPr>
        <p:txBody>
          <a:bodyPr/>
          <a:lstStyle/>
          <a:p>
            <a:pPr eaLnBrk="1" hangingPunct="1"/>
            <a:r>
              <a:rPr lang="en-US" altLang="en-US">
                <a:ea typeface="ヒラギノ角ゴ Pro W3" pitchFamily="127" charset="-128"/>
              </a:rPr>
              <a:t>Importance of Communication</a:t>
            </a:r>
          </a:p>
        </p:txBody>
      </p:sp>
      <p:sp>
        <p:nvSpPr>
          <p:cNvPr id="6148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230313" y="1955800"/>
            <a:ext cx="7151687" cy="350678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Joint Commission data continues to demonstrate the importance of communication in patient safety</a:t>
            </a:r>
          </a:p>
          <a:p>
            <a:pPr lvl="1" eaLnBrk="1" hangingPunct="1">
              <a:defRPr/>
            </a:pPr>
            <a:r>
              <a:rPr lang="en-US" dirty="0"/>
              <a:t>1995 - 2005: Ineffective communication</a:t>
            </a:r>
            <a:br>
              <a:rPr lang="en-US" dirty="0"/>
            </a:br>
            <a:r>
              <a:rPr lang="en-US" dirty="0"/>
              <a:t>identified as root cause for nearly 66 percent of all reported sentinel events*</a:t>
            </a:r>
          </a:p>
          <a:p>
            <a:pPr lvl="1" eaLnBrk="1" hangingPunct="1">
              <a:defRPr/>
            </a:pPr>
            <a:r>
              <a:rPr lang="en-US" dirty="0"/>
              <a:t>2010 - 2013: Ineffective communication among top 3 root causes of sentinel events reported**</a:t>
            </a:r>
          </a:p>
          <a:p>
            <a:pPr marL="344488" lvl="1" indent="0" eaLnBrk="1" hangingPunct="1">
              <a:buFont typeface="Wingdings" pitchFamily="2" charset="2"/>
              <a:buNone/>
              <a:defRPr/>
            </a:pPr>
            <a:endParaRPr lang="en-US" dirty="0"/>
          </a:p>
          <a:p>
            <a:pPr lvl="1" eaLnBrk="1" hangingPunct="1">
              <a:buFont typeface="Wingdings" pitchFamily="2" charset="2"/>
              <a:buNone/>
              <a:defRPr/>
            </a:pPr>
            <a:endParaRPr lang="en-US" sz="1800" i="1" dirty="0"/>
          </a:p>
          <a:p>
            <a:pPr lvl="1" eaLnBrk="1" hangingPunct="1">
              <a:defRPr/>
            </a:pPr>
            <a:endParaRPr lang="en-US" sz="1800" i="1" dirty="0"/>
          </a:p>
        </p:txBody>
      </p:sp>
      <p:sp>
        <p:nvSpPr>
          <p:cNvPr id="5" name="Rectangle 7"/>
          <p:cNvSpPr txBox="1">
            <a:spLocks noChangeArrowheads="1"/>
          </p:cNvSpPr>
          <p:nvPr/>
        </p:nvSpPr>
        <p:spPr bwMode="auto">
          <a:xfrm>
            <a:off x="2854325" y="5408613"/>
            <a:ext cx="6145213" cy="1135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0238" indent="-28575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2pPr>
            <a:lvl3pPr marL="860425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090613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4pPr>
            <a:lvl5pPr marL="13208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5pPr>
            <a:lvl6pPr marL="1778000" indent="-228600" algn="l" rtl="0" fontAlgn="base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6pPr>
            <a:lvl7pPr marL="2235200" indent="-228600" algn="l" rtl="0" fontAlgn="base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7pPr>
            <a:lvl8pPr marL="2692400" indent="-228600" algn="l" rtl="0" fontAlgn="base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8pPr>
            <a:lvl9pPr marL="3149600" indent="-228600" algn="l" rtl="0" fontAlgn="base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284163" lvl="1" indent="-173038" eaLnBrk="1" hangingPunct="1">
              <a:buFont typeface="Wingdings" pitchFamily="2" charset="2"/>
              <a:buNone/>
              <a:defRPr/>
            </a:pPr>
            <a:r>
              <a:rPr lang="en-US" sz="1600" i="1" kern="0" dirty="0"/>
              <a:t>* (JC Root Causes and Percentages for Sentinel Events (All Categories) January 1995−December 2005)</a:t>
            </a:r>
          </a:p>
          <a:p>
            <a:pPr marL="346075" lvl="1" indent="-234950" eaLnBrk="1" hangingPunct="1">
              <a:buFont typeface="Wingdings" pitchFamily="2" charset="2"/>
              <a:buNone/>
              <a:defRPr/>
            </a:pPr>
            <a:r>
              <a:rPr lang="en-US" sz="1600" i="1" kern="0" dirty="0"/>
              <a:t>** (JC Sentinel Event Data (Root Causes by Event Type) 2004-2012)</a:t>
            </a:r>
          </a:p>
        </p:txBody>
      </p:sp>
    </p:spTree>
    <p:extLst>
      <p:ext uri="{BB962C8B-B14F-4D97-AF65-F5344CB8AC3E}">
        <p14:creationId xmlns:p14="http://schemas.microsoft.com/office/powerpoint/2010/main" val="4232997258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3"/>
          <p:cNvSpPr>
            <a:spLocks noGrp="1" noChangeArrowheads="1"/>
          </p:cNvSpPr>
          <p:nvPr>
            <p:ph type="title"/>
          </p:nvPr>
        </p:nvSpPr>
        <p:spPr>
          <a:xfrm>
            <a:off x="903288" y="735013"/>
            <a:ext cx="7739062" cy="914400"/>
          </a:xfrm>
        </p:spPr>
        <p:txBody>
          <a:bodyPr/>
          <a:lstStyle/>
          <a:p>
            <a:pPr eaLnBrk="1" hangingPunct="1"/>
            <a:r>
              <a:rPr lang="en-US" altLang="en-US">
                <a:ea typeface="ヒラギノ角ゴ Pro W3" pitchFamily="127" charset="-128"/>
              </a:rPr>
              <a:t>Communication is…</a:t>
            </a: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6800" y="1682750"/>
            <a:ext cx="7415213" cy="4260850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ヒラギノ角ゴ Pro W3" pitchFamily="127" charset="-128"/>
              </a:rPr>
              <a:t>The process by which information is exchanged between individuals, departments, work areas, or organizations</a:t>
            </a:r>
          </a:p>
          <a:p>
            <a:pPr eaLnBrk="1" hangingPunct="1"/>
            <a:r>
              <a:rPr lang="en-US" altLang="en-US" dirty="0">
                <a:ea typeface="ヒラギノ角ゴ Pro W3" pitchFamily="127" charset="-128"/>
              </a:rPr>
              <a:t>The lifeline of the </a:t>
            </a:r>
            <a:br>
              <a:rPr lang="en-US" altLang="en-US" dirty="0">
                <a:ea typeface="ヒラギノ角ゴ Pro W3" pitchFamily="127" charset="-128"/>
              </a:rPr>
            </a:br>
            <a:r>
              <a:rPr lang="en-US" altLang="en-US" dirty="0">
                <a:ea typeface="ヒラギノ角ゴ Pro W3" pitchFamily="127" charset="-128"/>
              </a:rPr>
              <a:t>Core Team</a:t>
            </a:r>
          </a:p>
          <a:p>
            <a:pPr eaLnBrk="1" hangingPunct="1"/>
            <a:r>
              <a:rPr lang="en-US" altLang="en-US" dirty="0">
                <a:ea typeface="ヒラギノ角ゴ Pro W3" pitchFamily="127" charset="-128"/>
              </a:rPr>
              <a:t>Effective when it</a:t>
            </a:r>
            <a:br>
              <a:rPr lang="en-US" altLang="en-US" dirty="0">
                <a:ea typeface="ヒラギノ角ゴ Pro W3" pitchFamily="127" charset="-128"/>
              </a:rPr>
            </a:br>
            <a:r>
              <a:rPr lang="en-US" altLang="en-US" dirty="0">
                <a:ea typeface="ヒラギノ角ゴ Pro W3" pitchFamily="127" charset="-128"/>
              </a:rPr>
              <a:t>permeates every </a:t>
            </a:r>
            <a:br>
              <a:rPr lang="en-US" altLang="en-US" dirty="0">
                <a:ea typeface="ヒラギノ角ゴ Pro W3" pitchFamily="127" charset="-128"/>
              </a:rPr>
            </a:br>
            <a:r>
              <a:rPr lang="en-US" altLang="en-US" dirty="0">
                <a:ea typeface="ヒラギノ角ゴ Pro W3" pitchFamily="127" charset="-128"/>
              </a:rPr>
              <a:t>aspect of an </a:t>
            </a:r>
            <a:br>
              <a:rPr lang="en-US" altLang="en-US" dirty="0">
                <a:ea typeface="ヒラギノ角ゴ Pro W3" pitchFamily="127" charset="-128"/>
              </a:rPr>
            </a:br>
            <a:r>
              <a:rPr lang="en-US" altLang="en-US" dirty="0">
                <a:ea typeface="ヒラギノ角ゴ Pro W3" pitchFamily="127" charset="-128"/>
              </a:rPr>
              <a:t>organization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dirty="0">
              <a:ea typeface="ヒラギノ角ゴ Pro W3" pitchFamily="127" charset="-128"/>
            </a:endParaRPr>
          </a:p>
        </p:txBody>
      </p:sp>
      <p:grpSp>
        <p:nvGrpSpPr>
          <p:cNvPr id="9221" name="Group 4" descr="Image of source sending a message to the receiver. "/>
          <p:cNvGrpSpPr>
            <a:grpSpLocks/>
          </p:cNvGrpSpPr>
          <p:nvPr/>
        </p:nvGrpSpPr>
        <p:grpSpPr bwMode="auto">
          <a:xfrm>
            <a:off x="4267200" y="2763838"/>
            <a:ext cx="4679950" cy="3332162"/>
            <a:chOff x="2644" y="1522"/>
            <a:chExt cx="2948" cy="2099"/>
          </a:xfrm>
        </p:grpSpPr>
        <p:pic>
          <p:nvPicPr>
            <p:cNvPr id="9222" name="Picture 5" descr="shannon_weaver_penguin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4" y="1522"/>
              <a:ext cx="2948" cy="20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23" name="Text Box 6"/>
            <p:cNvSpPr txBox="1">
              <a:spLocks noChangeArrowheads="1"/>
            </p:cNvSpPr>
            <p:nvPr/>
          </p:nvSpPr>
          <p:spPr bwMode="auto">
            <a:xfrm>
              <a:off x="3830" y="2971"/>
              <a:ext cx="691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lnSpc>
                  <a:spcPct val="95000"/>
                </a:lnSpc>
                <a:spcBef>
                  <a:spcPct val="4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1pPr>
              <a:lvl2pPr marL="742950" indent="-285750" eaLnBrk="0" hangingPunct="0">
                <a:lnSpc>
                  <a:spcPct val="95000"/>
                </a:lnSpc>
                <a:spcBef>
                  <a:spcPct val="4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2pPr>
              <a:lvl3pPr marL="1143000" indent="-228600" eaLnBrk="0" hangingPunct="0">
                <a:lnSpc>
                  <a:spcPct val="95000"/>
                </a:lnSpc>
                <a:spcBef>
                  <a:spcPct val="4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3pPr>
              <a:lvl4pPr marL="1600200" indent="-228600" eaLnBrk="0" hangingPunct="0">
                <a:lnSpc>
                  <a:spcPct val="95000"/>
                </a:lnSpc>
                <a:spcBef>
                  <a:spcPct val="4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4pPr>
              <a:lvl5pPr marL="2057400" indent="-228600" eaLnBrk="0" hangingPunct="0">
                <a:lnSpc>
                  <a:spcPct val="95000"/>
                </a:lnSpc>
                <a:spcBef>
                  <a:spcPct val="4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5pPr>
              <a:lvl6pPr marL="2514600" indent="-228600" eaLnBrk="0" fontAlgn="base" hangingPunct="0">
                <a:lnSpc>
                  <a:spcPct val="95000"/>
                </a:lnSpc>
                <a:spcBef>
                  <a:spcPct val="4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6pPr>
              <a:lvl7pPr marL="2971800" indent="-228600" eaLnBrk="0" fontAlgn="base" hangingPunct="0">
                <a:lnSpc>
                  <a:spcPct val="95000"/>
                </a:lnSpc>
                <a:spcBef>
                  <a:spcPct val="4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7pPr>
              <a:lvl8pPr marL="3429000" indent="-228600" eaLnBrk="0" fontAlgn="base" hangingPunct="0">
                <a:lnSpc>
                  <a:spcPct val="95000"/>
                </a:lnSpc>
                <a:spcBef>
                  <a:spcPct val="4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8pPr>
              <a:lvl9pPr marL="3886200" indent="-228600" eaLnBrk="0" fontAlgn="base" hangingPunct="0">
                <a:lnSpc>
                  <a:spcPct val="95000"/>
                </a:lnSpc>
                <a:spcBef>
                  <a:spcPct val="4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000" b="1"/>
                <a:t>Assumptions 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000" b="1"/>
                <a:t>Fatigue 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000" b="1"/>
                <a:t>Distractions 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000" b="1"/>
                <a:t>HIPAA</a:t>
              </a:r>
              <a:endParaRPr lang="en-US" alt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4035031654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5"/>
          <p:cNvSpPr>
            <a:spLocks noGrp="1" noChangeArrowheads="1"/>
          </p:cNvSpPr>
          <p:nvPr>
            <p:ph type="title"/>
          </p:nvPr>
        </p:nvSpPr>
        <p:spPr>
          <a:xfrm>
            <a:off x="822530" y="760311"/>
            <a:ext cx="7739063" cy="914400"/>
          </a:xfrm>
        </p:spPr>
        <p:txBody>
          <a:bodyPr/>
          <a:lstStyle/>
          <a:p>
            <a:pPr eaLnBrk="1" hangingPunct="1"/>
            <a:r>
              <a:rPr lang="en-US" altLang="en-US" sz="3200" dirty="0">
                <a:ea typeface="ヒラギノ角ゴ Pro W3" pitchFamily="127" charset="-128"/>
              </a:rPr>
              <a:t>Standards of Effective Communication</a:t>
            </a:r>
          </a:p>
        </p:txBody>
      </p:sp>
      <p:sp>
        <p:nvSpPr>
          <p:cNvPr id="1024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209368" y="1533833"/>
            <a:ext cx="7543800" cy="4689986"/>
          </a:xfrm>
        </p:spPr>
        <p:txBody>
          <a:bodyPr/>
          <a:lstStyle/>
          <a:p>
            <a:pPr eaLnBrk="1" hangingPunct="1"/>
            <a:r>
              <a:rPr lang="en-US" altLang="en-US" sz="2200" b="1" dirty="0">
                <a:ea typeface="ヒラギノ角ゴ Pro W3" pitchFamily="127" charset="-128"/>
              </a:rPr>
              <a:t>Complete</a:t>
            </a:r>
            <a:r>
              <a:rPr lang="en-US" altLang="en-US" sz="2200" dirty="0">
                <a:ea typeface="ヒラギノ角ゴ Pro W3" pitchFamily="127" charset="-128"/>
              </a:rPr>
              <a:t>	</a:t>
            </a:r>
          </a:p>
          <a:p>
            <a:pPr lvl="1" eaLnBrk="1" hangingPunct="1"/>
            <a:r>
              <a:rPr lang="en-US" altLang="en-US" sz="2200" dirty="0">
                <a:ea typeface="ヒラギノ角ゴ Pro W3" pitchFamily="127" charset="-128"/>
              </a:rPr>
              <a:t>Communicate all relevant information</a:t>
            </a:r>
          </a:p>
          <a:p>
            <a:pPr eaLnBrk="1" hangingPunct="1"/>
            <a:r>
              <a:rPr lang="en-US" altLang="en-US" sz="2200" b="1" dirty="0">
                <a:ea typeface="ヒラギノ角ゴ Pro W3" pitchFamily="127" charset="-128"/>
              </a:rPr>
              <a:t>Clear</a:t>
            </a:r>
          </a:p>
          <a:p>
            <a:pPr lvl="1" eaLnBrk="1" hangingPunct="1"/>
            <a:r>
              <a:rPr lang="en-US" altLang="en-US" sz="2200" dirty="0">
                <a:ea typeface="ヒラギノ角ゴ Pro W3" pitchFamily="127" charset="-128"/>
              </a:rPr>
              <a:t>Convey information that is plainly understood </a:t>
            </a:r>
          </a:p>
          <a:p>
            <a:pPr eaLnBrk="1" hangingPunct="1"/>
            <a:r>
              <a:rPr lang="en-US" altLang="en-US" sz="2200" b="1" dirty="0">
                <a:ea typeface="ヒラギノ角ゴ Pro W3" pitchFamily="127" charset="-128"/>
              </a:rPr>
              <a:t>Brief	</a:t>
            </a:r>
          </a:p>
          <a:p>
            <a:pPr lvl="1" eaLnBrk="1" hangingPunct="1"/>
            <a:r>
              <a:rPr lang="en-US" altLang="en-US" sz="2200" dirty="0">
                <a:ea typeface="ヒラギノ角ゴ Pro W3" pitchFamily="127" charset="-128"/>
              </a:rPr>
              <a:t>Communicate the information in a concise manner</a:t>
            </a:r>
          </a:p>
          <a:p>
            <a:pPr eaLnBrk="1" hangingPunct="1"/>
            <a:r>
              <a:rPr lang="en-US" altLang="en-US" sz="2200" b="1" dirty="0">
                <a:ea typeface="ヒラギノ角ゴ Pro W3" pitchFamily="127" charset="-128"/>
              </a:rPr>
              <a:t>Timely</a:t>
            </a:r>
          </a:p>
          <a:p>
            <a:pPr lvl="1" eaLnBrk="1" hangingPunct="1"/>
            <a:r>
              <a:rPr lang="en-US" altLang="en-US" sz="2200" dirty="0">
                <a:ea typeface="ヒラギノ角ゴ Pro W3" pitchFamily="127" charset="-128"/>
              </a:rPr>
              <a:t>Offer and request information in an appropriate timeframe</a:t>
            </a:r>
          </a:p>
          <a:p>
            <a:pPr lvl="1" eaLnBrk="1" hangingPunct="1">
              <a:spcBef>
                <a:spcPct val="20000"/>
              </a:spcBef>
            </a:pPr>
            <a:r>
              <a:rPr lang="en-US" altLang="en-US" sz="2200" dirty="0">
                <a:ea typeface="ヒラギノ角ゴ Pro W3" pitchFamily="127" charset="-128"/>
              </a:rPr>
              <a:t>Verify authenticity</a:t>
            </a:r>
          </a:p>
          <a:p>
            <a:pPr lvl="1" eaLnBrk="1" hangingPunct="1">
              <a:spcBef>
                <a:spcPct val="20000"/>
              </a:spcBef>
            </a:pPr>
            <a:r>
              <a:rPr lang="en-US" altLang="en-US" sz="2200" dirty="0">
                <a:ea typeface="ヒラギノ角ゴ Pro W3" pitchFamily="127" charset="-128"/>
              </a:rPr>
              <a:t>Validate or acknowledge information</a:t>
            </a:r>
          </a:p>
        </p:txBody>
      </p:sp>
    </p:spTree>
    <p:extLst>
      <p:ext uri="{BB962C8B-B14F-4D97-AF65-F5344CB8AC3E}">
        <p14:creationId xmlns:p14="http://schemas.microsoft.com/office/powerpoint/2010/main" val="1026264817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9" name="Picture 6" descr="Kotter Penguins – Brief Communic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013" y="1250950"/>
            <a:ext cx="2400300" cy="250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8" descr="Kotter Penguins – Clear Communica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900" y="1030288"/>
            <a:ext cx="2889250" cy="293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10" descr="Kotter Penguins – Timely Communicati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1325" y="3733800"/>
            <a:ext cx="4181475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Rectangle 4"/>
          <p:cNvSpPr>
            <a:spLocks noGrp="1" noChangeArrowheads="1"/>
          </p:cNvSpPr>
          <p:nvPr>
            <p:ph type="title"/>
          </p:nvPr>
        </p:nvSpPr>
        <p:spPr>
          <a:xfrm>
            <a:off x="881063" y="1050925"/>
            <a:ext cx="1803400" cy="688975"/>
          </a:xfrm>
        </p:spPr>
        <p:txBody>
          <a:bodyPr/>
          <a:lstStyle/>
          <a:p>
            <a:pPr eaLnBrk="1" hangingPunct="1"/>
            <a:r>
              <a:rPr lang="en-US" altLang="en-US" sz="3200">
                <a:ea typeface="ヒラギノ角ゴ Pro W3" pitchFamily="127" charset="-128"/>
              </a:rPr>
              <a:t>Brief</a:t>
            </a: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5237163" y="1096963"/>
            <a:ext cx="236061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5000"/>
              </a:lnSpc>
              <a:spcBef>
                <a:spcPct val="4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 b="1" dirty="0">
                <a:solidFill>
                  <a:srgbClr val="663300"/>
                </a:solidFill>
              </a:rPr>
              <a:t>Clear</a:t>
            </a:r>
          </a:p>
        </p:txBody>
      </p:sp>
      <p:sp>
        <p:nvSpPr>
          <p:cNvPr id="11272" name="Text Box 9"/>
          <p:cNvSpPr txBox="1">
            <a:spLocks noChangeArrowheads="1"/>
          </p:cNvSpPr>
          <p:nvPr/>
        </p:nvSpPr>
        <p:spPr bwMode="auto">
          <a:xfrm>
            <a:off x="2744788" y="3859213"/>
            <a:ext cx="16954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5000"/>
              </a:lnSpc>
              <a:spcBef>
                <a:spcPct val="4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 b="1">
                <a:solidFill>
                  <a:srgbClr val="663300"/>
                </a:solidFill>
              </a:rPr>
              <a:t>Timely</a:t>
            </a:r>
          </a:p>
        </p:txBody>
      </p:sp>
    </p:spTree>
    <p:extLst>
      <p:ext uri="{BB962C8B-B14F-4D97-AF65-F5344CB8AC3E}">
        <p14:creationId xmlns:p14="http://schemas.microsoft.com/office/powerpoint/2010/main" val="1805951971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7"/>
          <p:cNvSpPr>
            <a:spLocks noGrp="1" noChangeArrowheads="1"/>
          </p:cNvSpPr>
          <p:nvPr>
            <p:ph type="title"/>
          </p:nvPr>
        </p:nvSpPr>
        <p:spPr>
          <a:xfrm>
            <a:off x="881063" y="838200"/>
            <a:ext cx="7739062" cy="914400"/>
          </a:xfrm>
        </p:spPr>
        <p:txBody>
          <a:bodyPr/>
          <a:lstStyle/>
          <a:p>
            <a:pPr eaLnBrk="1" hangingPunct="1"/>
            <a:r>
              <a:rPr lang="en-US" altLang="en-US">
                <a:ea typeface="ヒラギノ角ゴ Pro W3" pitchFamily="127" charset="-128"/>
              </a:rPr>
              <a:t>Communication Challenges</a:t>
            </a:r>
          </a:p>
        </p:txBody>
      </p:sp>
      <p:sp>
        <p:nvSpPr>
          <p:cNvPr id="12292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2209800" y="1676400"/>
            <a:ext cx="6324600" cy="3543300"/>
          </a:xfrm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dirty="0">
                <a:ea typeface="ヒラギノ角ゴ Pro W3" pitchFamily="127" charset="-128"/>
              </a:rPr>
              <a:t>Language barrier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en-US" dirty="0">
                <a:ea typeface="ヒラギノ角ゴ Pro W3" pitchFamily="127" charset="-128"/>
              </a:rPr>
              <a:t>Distractions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en-US" dirty="0">
                <a:ea typeface="ヒラギノ角ゴ Pro W3" pitchFamily="127" charset="-128"/>
              </a:rPr>
              <a:t>Physical proximity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en-US" dirty="0">
                <a:ea typeface="ヒラギノ角ゴ Pro W3" pitchFamily="127" charset="-128"/>
              </a:rPr>
              <a:t>Personalities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en-US" dirty="0">
                <a:ea typeface="ヒラギノ角ゴ Pro W3" pitchFamily="127" charset="-128"/>
              </a:rPr>
              <a:t>Workload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en-US" dirty="0">
                <a:ea typeface="ヒラギノ角ゴ Pro W3" pitchFamily="127" charset="-128"/>
              </a:rPr>
              <a:t>Varying communication styles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en-US" dirty="0">
                <a:ea typeface="ヒラギノ角ゴ Pro W3" pitchFamily="127" charset="-128"/>
              </a:rPr>
              <a:t>Conflict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en-US" dirty="0">
                <a:ea typeface="ヒラギノ角ゴ Pro W3" pitchFamily="127" charset="-128"/>
              </a:rPr>
              <a:t>Lack of information verification 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en-US" dirty="0">
                <a:ea typeface="ヒラギノ角ゴ Pro W3" pitchFamily="127" charset="-128"/>
              </a:rPr>
              <a:t>Shift change</a:t>
            </a:r>
          </a:p>
        </p:txBody>
      </p:sp>
    </p:spTree>
    <p:extLst>
      <p:ext uri="{BB962C8B-B14F-4D97-AF65-F5344CB8AC3E}">
        <p14:creationId xmlns:p14="http://schemas.microsoft.com/office/powerpoint/2010/main" val="1282330211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ヒラギノ角ゴ Pro W3" pitchFamily="127" charset="-128"/>
              </a:rPr>
              <a:t>Information Exchange Strategies</a:t>
            </a:r>
          </a:p>
        </p:txBody>
      </p:sp>
      <p:sp>
        <p:nvSpPr>
          <p:cNvPr id="13316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1419225" y="2020888"/>
            <a:ext cx="7267575" cy="3543300"/>
          </a:xfrm>
        </p:spPr>
        <p:txBody>
          <a:bodyPr/>
          <a:lstStyle/>
          <a:p>
            <a:pPr eaLnBrk="1" hangingPunct="1"/>
            <a:r>
              <a:rPr lang="en-US" altLang="en-US">
                <a:ea typeface="ヒラギノ角ゴ Pro W3" pitchFamily="127" charset="-128"/>
              </a:rPr>
              <a:t>Situation – Background – Assessment – Recommendation (SBAR)</a:t>
            </a:r>
          </a:p>
          <a:p>
            <a:pPr eaLnBrk="1" hangingPunct="1"/>
            <a:r>
              <a:rPr lang="en-US" altLang="en-US">
                <a:ea typeface="ヒラギノ角ゴ Pro W3" pitchFamily="127" charset="-128"/>
              </a:rPr>
              <a:t>Call-Out</a:t>
            </a:r>
          </a:p>
          <a:p>
            <a:pPr eaLnBrk="1" hangingPunct="1"/>
            <a:r>
              <a:rPr lang="en-US" altLang="en-US">
                <a:ea typeface="ヒラギノ角ゴ Pro W3" pitchFamily="127" charset="-128"/>
              </a:rPr>
              <a:t>Check-Back</a:t>
            </a:r>
          </a:p>
          <a:p>
            <a:pPr eaLnBrk="1" hangingPunct="1"/>
            <a:r>
              <a:rPr lang="en-US" altLang="en-US">
                <a:ea typeface="ヒラギノ角ゴ Pro W3" pitchFamily="127" charset="-128"/>
              </a:rPr>
              <a:t>Handoffs </a:t>
            </a:r>
          </a:p>
        </p:txBody>
      </p:sp>
    </p:spTree>
    <p:extLst>
      <p:ext uri="{BB962C8B-B14F-4D97-AF65-F5344CB8AC3E}">
        <p14:creationId xmlns:p14="http://schemas.microsoft.com/office/powerpoint/2010/main" val="3691430852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2_Main_Olive">
  <a:themeElements>
    <a:clrScheme name="">
      <a:dk1>
        <a:srgbClr val="000000"/>
      </a:dk1>
      <a:lt1>
        <a:srgbClr val="FFFFE1"/>
      </a:lt1>
      <a:dk2>
        <a:srgbClr val="660033"/>
      </a:dk2>
      <a:lt2>
        <a:srgbClr val="330033"/>
      </a:lt2>
      <a:accent1>
        <a:srgbClr val="CCCC99"/>
      </a:accent1>
      <a:accent2>
        <a:srgbClr val="CC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B90000"/>
      </a:accent6>
      <a:hlink>
        <a:srgbClr val="990033"/>
      </a:hlink>
      <a:folHlink>
        <a:srgbClr val="B2B2B2"/>
      </a:folHlink>
    </a:clrScheme>
    <a:fontScheme name="2_Main_Oliv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Main_Olive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ain_Olive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ain_Olive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ain_Olive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ain_Olive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in_Olive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in_Olive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in_Olive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in_Olive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in_Olive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2_Main_Olive 6">
    <a:dk1>
      <a:srgbClr val="000000"/>
    </a:dk1>
    <a:lt1>
      <a:srgbClr val="FFFFE1"/>
    </a:lt1>
    <a:dk2>
      <a:srgbClr val="330033"/>
    </a:dk2>
    <a:lt2>
      <a:srgbClr val="330033"/>
    </a:lt2>
    <a:accent1>
      <a:srgbClr val="CCCC99"/>
    </a:accent1>
    <a:accent2>
      <a:srgbClr val="FF0000"/>
    </a:accent2>
    <a:accent3>
      <a:srgbClr val="FFFFEE"/>
    </a:accent3>
    <a:accent4>
      <a:srgbClr val="000000"/>
    </a:accent4>
    <a:accent5>
      <a:srgbClr val="E2E2CA"/>
    </a:accent5>
    <a:accent6>
      <a:srgbClr val="E70000"/>
    </a:accent6>
    <a:hlink>
      <a:srgbClr val="990033"/>
    </a:hlink>
    <a:folHlink>
      <a:srgbClr val="B2B2B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41C938CC4EE4F479EE4D92727B24713" ma:contentTypeVersion="4" ma:contentTypeDescription="Create a new document." ma:contentTypeScope="" ma:versionID="6dd9b103903e26b1ea34f857003ae291">
  <xsd:schema xmlns:xsd="http://www.w3.org/2001/XMLSchema" xmlns:xs="http://www.w3.org/2001/XMLSchema" xmlns:p="http://schemas.microsoft.com/office/2006/metadata/properties" xmlns:ns2="6d949564-4ca2-4f24-b2ec-e225cb0e4b21" xmlns:ns3="248aa52d-0bf7-449c-811d-9d8a38bb3135" targetNamespace="http://schemas.microsoft.com/office/2006/metadata/properties" ma:root="true" ma:fieldsID="dc4ba676627c2980e1d7292c6847d327" ns2:_="" ns3:_="">
    <xsd:import namespace="6d949564-4ca2-4f24-b2ec-e225cb0e4b21"/>
    <xsd:import namespace="248aa52d-0bf7-449c-811d-9d8a38bb313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949564-4ca2-4f24-b2ec-e225cb0e4b2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8aa52d-0bf7-449c-811d-9d8a38bb313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D0E160C-CAF0-4D61-9351-BD80C78A0E6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d949564-4ca2-4f24-b2ec-e225cb0e4b21"/>
    <ds:schemaRef ds:uri="248aa52d-0bf7-449c-811d-9d8a38bb313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274EC8D-A6DF-4E80-B9DF-9363D383781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2CC1083-5A10-40A0-AFCF-AEA4DF3904B1}">
  <ds:schemaRefs>
    <ds:schemaRef ds:uri="http://schemas.microsoft.com/office/2006/metadata/properties"/>
    <ds:schemaRef ds:uri="http://purl.org/dc/elements/1.1/"/>
    <ds:schemaRef ds:uri="http://www.w3.org/XML/1998/namespace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248aa52d-0bf7-449c-811d-9d8a38bb3135"/>
    <ds:schemaRef ds:uri="6d949564-4ca2-4f24-b2ec-e225cb0e4b21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Module 4-05.2-SituationMonitoring</Template>
  <TotalTime>5871</TotalTime>
  <Words>468</Words>
  <Application>Microsoft Office PowerPoint</Application>
  <PresentationFormat>On-screen Show (4:3)</PresentationFormat>
  <Paragraphs>147</Paragraphs>
  <Slides>20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Times New Roman</vt:lpstr>
      <vt:lpstr>Verdana</vt:lpstr>
      <vt:lpstr>Wingdings</vt:lpstr>
      <vt:lpstr>2_Main_Olive</vt:lpstr>
      <vt:lpstr>Communication </vt:lpstr>
      <vt:lpstr>Objectives</vt:lpstr>
      <vt:lpstr>Communication</vt:lpstr>
      <vt:lpstr>Importance of Communication</vt:lpstr>
      <vt:lpstr>Communication is…</vt:lpstr>
      <vt:lpstr>Standards of Effective Communication</vt:lpstr>
      <vt:lpstr>Brief</vt:lpstr>
      <vt:lpstr>Communication Challenges</vt:lpstr>
      <vt:lpstr>Information Exchange Strategies</vt:lpstr>
      <vt:lpstr>SBAR Provides…</vt:lpstr>
      <vt:lpstr>SBAR Video</vt:lpstr>
      <vt:lpstr>SBAR Exercise</vt:lpstr>
      <vt:lpstr>Call-Out is…</vt:lpstr>
      <vt:lpstr>Check-Back is…</vt:lpstr>
      <vt:lpstr>Handoff is…</vt:lpstr>
      <vt:lpstr>Handoff Consists of…</vt:lpstr>
      <vt:lpstr>“I PASS THE BATON” </vt:lpstr>
      <vt:lpstr>Other Example Handoff Tools</vt:lpstr>
      <vt:lpstr>Tools &amp; Strategies Summary</vt:lpstr>
      <vt:lpstr> Applying TeamSTEPPS Exercise 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Module 3 Slides</dc:title>
  <dc:subject>Health care</dc:subject>
  <dc:creator>Agency for Healthcare Research and Quality</dc:creator>
  <cp:keywords>Health care, long-term care</cp:keywords>
  <dc:description/>
  <cp:lastModifiedBy>Stephanie Gfeller</cp:lastModifiedBy>
  <cp:revision>181</cp:revision>
  <cp:lastPrinted>2017-04-01T16:29:19Z</cp:lastPrinted>
  <dcterms:created xsi:type="dcterms:W3CDTF">2005-06-03T10:15:22Z</dcterms:created>
  <dcterms:modified xsi:type="dcterms:W3CDTF">2019-08-19T15:19:50Z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0x010100A41C938CC4EE4F479EE4D92727B24713</vt:lpwstr>
  </property>
</Properties>
</file>