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52" r:id="rId13"/>
    <p:sldId id="353" r:id="rId14"/>
    <p:sldId id="355" r:id="rId15"/>
    <p:sldId id="354" r:id="rId16"/>
    <p:sldId id="356" r:id="rId17"/>
    <p:sldId id="357" r:id="rId18"/>
    <p:sldId id="349" r:id="rId19"/>
    <p:sldId id="350" r:id="rId20"/>
    <p:sldId id="351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0" autoAdjust="0"/>
    <p:restoredTop sz="86375" autoAdjust="0"/>
  </p:normalViewPr>
  <p:slideViewPr>
    <p:cSldViewPr snapToGrid="0">
      <p:cViewPr varScale="1">
        <p:scale>
          <a:sx n="86" d="100"/>
          <a:sy n="86" d="100"/>
        </p:scale>
        <p:origin x="946" y="58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88933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151318" y="9206681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Team Structure 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>
                <a:solidFill>
                  <a:srgbClr val="FFFFE1"/>
                </a:solidFill>
              </a:rPr>
              <a:t>Team</a:t>
            </a:r>
            <a:br>
              <a:rPr lang="en-US" sz="1300" b="1">
                <a:solidFill>
                  <a:srgbClr val="FFFFE1"/>
                </a:solidFill>
              </a:rPr>
            </a:br>
            <a:r>
              <a:rPr lang="en-US" sz="1300" b="1">
                <a:solidFill>
                  <a:srgbClr val="FFFFE1"/>
                </a:solidFill>
              </a:rPr>
              <a:t>Structure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6467136" y="9176393"/>
            <a:ext cx="848065" cy="27015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r>
              <a:rPr lang="en-US" sz="10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C-2-</a:t>
            </a:r>
            <a:fld id="{F4517566-83C3-4370-B907-54219EA538C9}" type="slidenum">
              <a:rPr lang="en-US" sz="100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82B757D-673D-4077-8DAC-2F7B05E195C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005" y="4749775"/>
            <a:ext cx="6551543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14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850C21AD-3274-4FFF-9896-8A10CA5C5642}" type="slidenum">
              <a:rPr lang="en-US" smtClean="0"/>
              <a:pPr defTabSz="1002676"/>
              <a:t>11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5DF3474E-AFD2-421D-998B-0A98F31E0E2E}" type="slidenum">
              <a:rPr lang="en-US" smtClean="0"/>
              <a:pPr defTabSz="1002676"/>
              <a:t>12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3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CCA7E9FE-54CC-428E-9174-03844AA82D86}" type="slidenum">
              <a:rPr lang="en-US" smtClean="0"/>
              <a:pPr defTabSz="1002676"/>
              <a:t>13</a:t>
            </a:fld>
            <a:endParaRPr lang="en-US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5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6D01CC0A-F7F0-4CA2-B049-9A210003E8EA}" type="slidenum">
              <a:rPr lang="en-US" smtClean="0"/>
              <a:pPr defTabSz="1002676"/>
              <a:t>14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57A5B13-C8AC-44E2-8A1A-BF6D4F16F56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762" y="4712064"/>
            <a:ext cx="5595730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9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5111A9B-7857-402A-B598-3A5E6A165BF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905" y="4712064"/>
            <a:ext cx="6589643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242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0755C6B-13EA-4967-B38D-4E368425ADB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19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81CDC0A-CBCC-4BEC-99CF-C8FE8AF016E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31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AE53776-F18F-4162-B7E1-3608A0B313E9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9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92" y="4710426"/>
            <a:ext cx="6804991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87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A621F5-2B9B-4D3A-A1B8-FFD5277455F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205" y="4712064"/>
            <a:ext cx="5940287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5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8ED594-433F-409C-8328-663668AD895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8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1C8855C-4561-4F04-92EF-B44FAF4BBE7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70" y="4710426"/>
            <a:ext cx="697561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8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9AB531-7E17-49AC-A4ED-39A1114B60B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70" y="4710426"/>
            <a:ext cx="697561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92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AE88473C-990B-4A1E-A4CB-071A9EDEBF59}" type="slidenum">
              <a:rPr lang="en-US" smtClean="0"/>
              <a:pPr defTabSz="1002676"/>
              <a:t>9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5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F0567993-48AF-48F1-8532-7B8D44F693D7}" type="slidenum">
              <a:rPr lang="en-US" smtClean="0"/>
              <a:pPr defTabSz="1002676"/>
              <a:t>10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2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00298" y="49103"/>
            <a:ext cx="1547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Team</a:t>
            </a:r>
            <a:r>
              <a:rPr lang="en-US" b="1" baseline="0" dirty="0">
                <a:solidFill>
                  <a:schemeClr val="bg1"/>
                </a:solidFill>
              </a:rPr>
              <a:t> Structure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longtermcare/video/02teamworkopp_ltc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633413"/>
            <a:ext cx="5867400" cy="2209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Team Structure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sz="3000" dirty="0">
                <a:ea typeface="ヒラギノ角ゴ Pro W3" pitchFamily="127" charset="-128"/>
              </a:rPr>
              <a:t> </a:t>
            </a:r>
          </a:p>
        </p:txBody>
      </p:sp>
      <p:pic>
        <p:nvPicPr>
          <p:cNvPr id="7" name="Picture 9" descr="Kotter Penguin – Walker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159" y="2200159"/>
            <a:ext cx="2295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Kotter Penguin – Wheelchair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19278"/>
            <a:ext cx="23622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epartment of Health and Human Services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72933" y="6101181"/>
            <a:ext cx="644577" cy="5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AHRQ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876568" y="6101180"/>
            <a:ext cx="1733582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DHA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649958" y="6101180"/>
            <a:ext cx="1568479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850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Core Team is…</a:t>
            </a:r>
          </a:p>
        </p:txBody>
      </p:sp>
      <p:grpSp>
        <p:nvGrpSpPr>
          <p:cNvPr id="2" name="Group 1" descr="Multi-Team System chart"/>
          <p:cNvGrpSpPr/>
          <p:nvPr/>
        </p:nvGrpSpPr>
        <p:grpSpPr>
          <a:xfrm>
            <a:off x="2589213" y="1538288"/>
            <a:ext cx="6030912" cy="4730750"/>
            <a:chOff x="2684463" y="1538288"/>
            <a:chExt cx="6030912" cy="4730750"/>
          </a:xfrm>
        </p:grpSpPr>
        <p:pic>
          <p:nvPicPr>
            <p:cNvPr id="12290" name="Picture 2" descr="Multi-Team System chart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4463" y="1538288"/>
              <a:ext cx="4473575" cy="473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3" descr="Multi-Team System chart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1063" y="2659063"/>
              <a:ext cx="2754312" cy="112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1063" y="1791101"/>
            <a:ext cx="2662553" cy="24082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</a:rPr>
              <a:t>A group of care providers who work interdependently to manage a set of assigned residents from point of assessment to disposition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99846" y="4283076"/>
            <a:ext cx="2244154" cy="16335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Core Team members have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the closest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contact with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the resident!</a:t>
            </a:r>
            <a:endParaRPr lang="en-US" sz="2000" dirty="0"/>
          </a:p>
        </p:txBody>
      </p:sp>
      <p:pic>
        <p:nvPicPr>
          <p:cNvPr id="10" name="Picture 6" descr="MTS_exploded_co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80" y="2977401"/>
            <a:ext cx="2284019" cy="11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637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 Contingency Team is…</a:t>
            </a:r>
          </a:p>
        </p:txBody>
      </p:sp>
      <p:pic>
        <p:nvPicPr>
          <p:cNvPr id="14338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1727200"/>
            <a:ext cx="60102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20888"/>
            <a:ext cx="3060192" cy="35433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kern="1200">
                <a:solidFill>
                  <a:srgbClr val="000000"/>
                </a:solidFill>
                <a:latin typeface="Arial" charset="0"/>
              </a:rPr>
              <a:t>A time-limited team formed for emergent or specific events and composed of members from various teams</a:t>
            </a:r>
          </a:p>
        </p:txBody>
      </p:sp>
    </p:spTree>
    <p:extLst>
      <p:ext uri="{BB962C8B-B14F-4D97-AF65-F5344CB8AC3E}">
        <p14:creationId xmlns:p14="http://schemas.microsoft.com/office/powerpoint/2010/main" val="199864943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 Coordinating Team is…</a:t>
            </a:r>
          </a:p>
        </p:txBody>
      </p:sp>
      <p:pic>
        <p:nvPicPr>
          <p:cNvPr id="13314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275" y="1666875"/>
            <a:ext cx="6302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TS_exploded_coo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0315" y="4200631"/>
            <a:ext cx="3420511" cy="116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41" y="1790700"/>
            <a:ext cx="3401568" cy="1891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A team comprising those work area members who are responsible for managing the operational  environment that  supports the Core Team</a:t>
            </a:r>
          </a:p>
        </p:txBody>
      </p:sp>
    </p:spTree>
    <p:extLst>
      <p:ext uri="{BB962C8B-B14F-4D97-AF65-F5344CB8AC3E}">
        <p14:creationId xmlns:p14="http://schemas.microsoft.com/office/powerpoint/2010/main" val="4257281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Ancillary and Support Services provide…</a:t>
            </a:r>
          </a:p>
        </p:txBody>
      </p:sp>
      <p:pic>
        <p:nvPicPr>
          <p:cNvPr id="15362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1808163"/>
            <a:ext cx="59277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TS_ancill_suppt"/>
          <p:cNvPicPr>
            <a:picLocks noChangeAspect="1" noChangeArrowheads="1"/>
          </p:cNvPicPr>
          <p:nvPr/>
        </p:nvPicPr>
        <p:blipFill>
          <a:blip r:embed="rId4" cstate="print"/>
          <a:srcRect t="2538" b="3465"/>
          <a:stretch>
            <a:fillRect/>
          </a:stretch>
        </p:blipFill>
        <p:spPr bwMode="auto">
          <a:xfrm>
            <a:off x="3178174" y="4204010"/>
            <a:ext cx="3254125" cy="106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93482"/>
            <a:ext cx="3364992" cy="3543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Ancillary Services provide direct, task-specific, time-limited care to residents.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Support Services provide indirect service-focused tasks which help to facilitate the optimal health care experience for residents and their families.</a:t>
            </a:r>
          </a:p>
        </p:txBody>
      </p:sp>
    </p:spTree>
    <p:extLst>
      <p:ext uri="{BB962C8B-B14F-4D97-AF65-F5344CB8AC3E}">
        <p14:creationId xmlns:p14="http://schemas.microsoft.com/office/powerpoint/2010/main" val="253640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30250"/>
          </a:xfrm>
        </p:spPr>
        <p:txBody>
          <a:bodyPr/>
          <a:lstStyle/>
          <a:p>
            <a:pPr eaLnBrk="1" hangingPunct="1"/>
            <a:r>
              <a:rPr lang="en-US" sz="3000" dirty="0"/>
              <a:t>The Role of Administration is to…</a:t>
            </a:r>
            <a:endParaRPr lang="en-US" sz="3200" dirty="0"/>
          </a:p>
        </p:txBody>
      </p:sp>
      <p:pic>
        <p:nvPicPr>
          <p:cNvPr id="16386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1562100"/>
            <a:ext cx="59166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TS_exploded_adm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4934" y="4975837"/>
            <a:ext cx="4283851" cy="10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06550"/>
            <a:ext cx="3194304" cy="3359150"/>
          </a:xfrm>
        </p:spPr>
        <p:txBody>
          <a:bodyPr/>
          <a:lstStyle/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Establish and communicate vision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Develop policies and set expectations for staff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related to teamwork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Support and encourage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staff during implementation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and culture change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Hold teams accountable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for team performance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Define the culture of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the</a:t>
            </a:r>
            <a:r>
              <a:rPr lang="en-US" altLang="en-US" sz="1800" b="1" dirty="0">
                <a:ea typeface="ヒラギノ角ゴ Pro W3" pitchFamily="127" charset="-128"/>
              </a:rPr>
              <a:t> </a:t>
            </a:r>
            <a:r>
              <a:rPr lang="en-US" altLang="en-US" sz="1600" b="1" dirty="0">
                <a:ea typeface="ヒラギノ角ゴ Pro W3" pitchFamily="127" charset="-128"/>
              </a:rPr>
              <a:t>nursing home</a:t>
            </a:r>
          </a:p>
        </p:txBody>
      </p:sp>
    </p:spTree>
    <p:extLst>
      <p:ext uri="{BB962C8B-B14F-4D97-AF65-F5344CB8AC3E}">
        <p14:creationId xmlns:p14="http://schemas.microsoft.com/office/powerpoint/2010/main" val="2772723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Team Structure Video</a:t>
            </a:r>
          </a:p>
        </p:txBody>
      </p:sp>
      <p:pic>
        <p:nvPicPr>
          <p:cNvPr id="1026" name="Picture 2" descr="Team Structure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23" y="1807369"/>
            <a:ext cx="508897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5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232275"/>
            <a:ext cx="16383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041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925513" y="871538"/>
            <a:ext cx="7739062" cy="706539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Team Structure Video Analysis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106129" y="1700726"/>
            <a:ext cx="7570839" cy="4305300"/>
          </a:xfrm>
        </p:spPr>
        <p:txBody>
          <a:bodyPr/>
          <a:lstStyle/>
          <a:p>
            <a:pPr eaLnBrk="1" hangingPunct="1"/>
            <a:r>
              <a:rPr lang="en-US" altLang="en-US" sz="2200" dirty="0">
                <a:ea typeface="ヒラギノ角ゴ Pro W3" pitchFamily="127" charset="-128"/>
              </a:rPr>
              <a:t>What members of the following teams were involved in the scenario?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Core team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Coordinating team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Contingency team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Ancillary and support services</a:t>
            </a:r>
          </a:p>
          <a:p>
            <a:pPr eaLnBrk="1" hangingPunct="1"/>
            <a:r>
              <a:rPr lang="en-US" altLang="en-US" sz="2200" dirty="0">
                <a:ea typeface="ヒラギノ角ゴ Pro W3" pitchFamily="127" charset="-128"/>
              </a:rPr>
              <a:t>Where did the breakdowns occur between the components of this multi-team system?</a:t>
            </a:r>
          </a:p>
          <a:p>
            <a:pPr eaLnBrk="1" hangingPunct="1"/>
            <a:r>
              <a:rPr lang="en-US" altLang="en-US" sz="2200" dirty="0">
                <a:ea typeface="ヒラギノ角ゴ Pro W3" pitchFamily="127" charset="-128"/>
              </a:rPr>
              <a:t>What could the individuals involved in this scenario have done differently to produce a better outcome?</a:t>
            </a:r>
          </a:p>
          <a:p>
            <a:pPr eaLnBrk="1" hangingPunct="1"/>
            <a:endParaRPr lang="en-US" altLang="en-US" sz="2200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60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Applying TeamSTEPPS Exercise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41488"/>
            <a:ext cx="7772400" cy="35433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endParaRPr lang="en-US" dirty="0"/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/>
              <a:t>Who are the members of the team experiencing a teamwork issue?</a:t>
            </a:r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/>
              <a:t>Which team or teams within your multi-team system are experiencing the teamwork issue?  Which team or teams interact with or are otherwise affected by the team(s) experiencing the issue? </a:t>
            </a:r>
          </a:p>
        </p:txBody>
      </p:sp>
      <p:pic>
        <p:nvPicPr>
          <p:cNvPr id="20485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7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359650" cy="35433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Discuss benefits of team structure in teamwork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Define a “team”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Identify the role of residents and their families as part of the care team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components and composition of a multi-team system</a:t>
            </a:r>
          </a:p>
        </p:txBody>
      </p:sp>
    </p:spTree>
    <p:extLst>
      <p:ext uri="{BB962C8B-B14F-4D97-AF65-F5344CB8AC3E}">
        <p14:creationId xmlns:p14="http://schemas.microsoft.com/office/powerpoint/2010/main" val="230495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6488"/>
            <a:ext cx="3865598" cy="914400"/>
          </a:xfrm>
        </p:spPr>
        <p:txBody>
          <a:bodyPr/>
          <a:lstStyle/>
          <a:p>
            <a:r>
              <a:rPr lang="en-US" dirty="0"/>
              <a:t>Team Structure</a:t>
            </a:r>
            <a:br>
              <a:rPr lang="en-US" dirty="0"/>
            </a:br>
            <a:endParaRPr lang="en-US" dirty="0"/>
          </a:p>
        </p:txBody>
      </p:sp>
      <p:pic>
        <p:nvPicPr>
          <p:cNvPr id="6150" name="Picture 3" descr="TeamSTEPP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11" y="1540019"/>
            <a:ext cx="5264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7559" y="1753760"/>
            <a:ext cx="2568539" cy="35433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Teamwork cannot occur in the absence of a clearly defined team </a:t>
            </a:r>
          </a:p>
          <a:p>
            <a:pPr>
              <a:defRPr/>
            </a:pPr>
            <a:r>
              <a:rPr lang="en-US" sz="2000" dirty="0"/>
              <a:t>Understanding a team’s structure and how multiple teams interact is critical for implementation planning</a:t>
            </a: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6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What Defines a Team?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2106613"/>
            <a:ext cx="3868738" cy="4121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>
                <a:ea typeface="ヒラギノ角ゴ Pro W3" pitchFamily="127" charset="-128"/>
              </a:rPr>
              <a:t>Two or more people who interact dynamically, interdependently, and adaptively toward a common and valued goal, have specific roles or functions, and have a </a:t>
            </a:r>
            <a:br>
              <a:rPr lang="en-US" altLang="en-US" sz="2200" b="1" dirty="0">
                <a:ea typeface="ヒラギノ角ゴ Pro W3" pitchFamily="127" charset="-128"/>
              </a:rPr>
            </a:br>
            <a:r>
              <a:rPr lang="en-US" altLang="en-US" sz="2200" b="1" dirty="0">
                <a:ea typeface="ヒラギノ角ゴ Pro W3" pitchFamily="127" charset="-128"/>
              </a:rPr>
              <a:t>time-limited</a:t>
            </a:r>
            <a:r>
              <a:rPr lang="en-US" altLang="en-US" sz="2200" b="1" dirty="0">
                <a:solidFill>
                  <a:srgbClr val="00CC00"/>
                </a:solidFill>
                <a:ea typeface="ヒラギノ角ゴ Pro W3" pitchFamily="127" charset="-128"/>
              </a:rPr>
              <a:t> </a:t>
            </a:r>
            <a:r>
              <a:rPr lang="en-US" altLang="en-US" sz="2200" b="1" dirty="0">
                <a:ea typeface="ヒラギノ角ゴ Pro W3" pitchFamily="127" charset="-128"/>
              </a:rPr>
              <a:t>membership</a:t>
            </a:r>
          </a:p>
        </p:txBody>
      </p:sp>
      <p:pic>
        <p:nvPicPr>
          <p:cNvPr id="6" name="Picture 6" descr="Kotter Pengui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5433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0182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045325" cy="9144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ea typeface="ヒラギノ角ゴ Pro W3" pitchFamily="127" charset="-128"/>
              </a:rPr>
              <a:t>Exercise: Teams and Teamwork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316480"/>
            <a:ext cx="7315200" cy="226980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Write down the names (or positions) of the people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in your immediate unit, department, or work area who contribute to successful resident care.</a:t>
            </a:r>
          </a:p>
        </p:txBody>
      </p:sp>
      <p:pic>
        <p:nvPicPr>
          <p:cNvPr id="8197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3665538"/>
            <a:ext cx="16240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899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Partnering With the Resident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46125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	</a:t>
            </a:r>
            <a:r>
              <a:rPr lang="en-US" altLang="en-US" sz="2200" b="1" dirty="0">
                <a:ea typeface="ヒラギノ角ゴ Pro W3" pitchFamily="127" charset="-128"/>
              </a:rPr>
              <a:t>Strategies for involving residents in their care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Include residents in care planning</a:t>
            </a:r>
          </a:p>
          <a:p>
            <a:pPr lvl="1" eaLnBrk="1" hangingPunct="1"/>
            <a:r>
              <a:rPr lang="en-US" sz="2200" dirty="0">
                <a:ea typeface="ヒラギノ角ゴ Pro W3" pitchFamily="127" charset="-128"/>
              </a:rPr>
              <a:t>Conduct handoffs at the resident’s bedside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Provide residents with tools for communicating with their care team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Involve residents in key committees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Actively enlist resident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61533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7945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Care Team Responsibilities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24116" y="1526942"/>
            <a:ext cx="7496022" cy="50770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ea typeface="ヒラギノ角ゴ Pro W3" pitchFamily="127" charset="-128"/>
              </a:rPr>
              <a:t>	</a:t>
            </a:r>
            <a:r>
              <a:rPr lang="en-US" altLang="en-US" sz="2200" b="1" dirty="0">
                <a:ea typeface="ヒラギノ角ゴ Pro W3" pitchFamily="127" charset="-128"/>
              </a:rPr>
              <a:t>Embrace residents and their families as valuable and contributing partners in resident care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Listen to residents and their families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Assess residents’ preference regarding involvement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Ask residents about their concerns 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Speak to them in terms they understand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Allow time for residents and families to ask questions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Ask for their feedback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Give them access to relevant information</a:t>
            </a:r>
          </a:p>
          <a:p>
            <a:pPr lvl="1" eaLnBrk="1" hangingPunct="1"/>
            <a:r>
              <a:rPr lang="en-US" altLang="en-US" sz="2200" dirty="0">
                <a:ea typeface="ヒラギノ角ゴ Pro W3" pitchFamily="127" charset="-128"/>
              </a:rPr>
              <a:t>Encourage residents and their families to proactively participate in resident care</a:t>
            </a:r>
          </a:p>
        </p:txBody>
      </p:sp>
    </p:spTree>
    <p:extLst>
      <p:ext uri="{BB962C8B-B14F-4D97-AF65-F5344CB8AC3E}">
        <p14:creationId xmlns:p14="http://schemas.microsoft.com/office/powerpoint/2010/main" val="103712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Resident and Family Responsibilities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12606" y="1811338"/>
            <a:ext cx="7361494" cy="393223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Provide accurate resident information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Comply with the prescribed plan of care (e.g., schedule and attend appointments as directed)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Ask questions and/or voice any concerns regarding the plan of care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Monitor and report changes in the resident’s condition 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Manage family members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Follow instructions of the care team </a:t>
            </a:r>
          </a:p>
        </p:txBody>
      </p:sp>
    </p:spTree>
    <p:extLst>
      <p:ext uri="{BB962C8B-B14F-4D97-AF65-F5344CB8AC3E}">
        <p14:creationId xmlns:p14="http://schemas.microsoft.com/office/powerpoint/2010/main" val="32986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Multi-Team System (MTS) for Resident Care</a:t>
            </a:r>
          </a:p>
        </p:txBody>
      </p:sp>
      <p:pic>
        <p:nvPicPr>
          <p:cNvPr id="11268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163" y="1799007"/>
            <a:ext cx="6099176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2812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BC69C6-E1EB-4F76-A48B-7E44AE747E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F2AC56-8A69-47C1-AD52-525DED4E7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99D6A0-7C69-464B-8E07-A822D4D5569A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248aa52d-0bf7-449c-811d-9d8a38bb313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d949564-4ca2-4f24-b2ec-e225cb0e4b2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5956</TotalTime>
  <Words>443</Words>
  <Application>Microsoft Office PowerPoint</Application>
  <PresentationFormat>On-screen Show (4:3)</PresentationFormat>
  <Paragraphs>87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Wingdings</vt:lpstr>
      <vt:lpstr>2_Main_Olive</vt:lpstr>
      <vt:lpstr>Team Structure  </vt:lpstr>
      <vt:lpstr>Objectives</vt:lpstr>
      <vt:lpstr>Team Structure </vt:lpstr>
      <vt:lpstr>What Defines a Team?</vt:lpstr>
      <vt:lpstr>Exercise: Teams and Teamwork</vt:lpstr>
      <vt:lpstr>Partnering With the Resident</vt:lpstr>
      <vt:lpstr>Care Team Responsibilities</vt:lpstr>
      <vt:lpstr>Resident and Family Responsibilities</vt:lpstr>
      <vt:lpstr>Multi-Team System (MTS) for Resident Care</vt:lpstr>
      <vt:lpstr>A Core Team is…</vt:lpstr>
      <vt:lpstr>A Contingency Team is…</vt:lpstr>
      <vt:lpstr>A Coordinating Team is…</vt:lpstr>
      <vt:lpstr>Ancillary and Support Services provide…</vt:lpstr>
      <vt:lpstr>The Role of Administration is to…</vt:lpstr>
      <vt:lpstr>Team Structure Video</vt:lpstr>
      <vt:lpstr>Team Structure Video Analysis</vt:lpstr>
      <vt:lpstr>Applying TeamSTEPPS Exercise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Slides</dc:title>
  <dc:subject>Health care</dc:subject>
  <dc:creator>Agency for Healthcare Research and Quality</dc:creator>
  <cp:keywords>Health care, long-term care</cp:keywords>
  <dc:description/>
  <cp:lastModifiedBy>Stephanie Gfeller</cp:lastModifiedBy>
  <cp:revision>204</cp:revision>
  <cp:lastPrinted>2012-04-05T22:12:20Z</cp:lastPrinted>
  <dcterms:created xsi:type="dcterms:W3CDTF">2005-06-03T10:15:22Z</dcterms:created>
  <dcterms:modified xsi:type="dcterms:W3CDTF">2019-08-19T15:12:38Z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