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23"/>
  </p:notesMasterIdLst>
  <p:handoutMasterIdLst>
    <p:handoutMasterId r:id="rId24"/>
  </p:handoutMasterIdLst>
  <p:sldIdLst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2">
          <p15:clr>
            <a:srgbClr val="A4A3A4"/>
          </p15:clr>
        </p15:guide>
        <p15:guide id="2" orient="horz" pos="1095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4170">
          <p15:clr>
            <a:srgbClr val="A4A3A4"/>
          </p15:clr>
        </p15:guide>
        <p15:guide id="6" pos="2983">
          <p15:clr>
            <a:srgbClr val="A4A3A4"/>
          </p15:clr>
        </p15:guide>
        <p15:guide id="7" pos="5232">
          <p15:clr>
            <a:srgbClr val="A4A3A4"/>
          </p15:clr>
        </p15:guide>
        <p15:guide id="8" pos="1776">
          <p15:clr>
            <a:srgbClr val="A4A3A4"/>
          </p15:clr>
        </p15:guide>
        <p15:guide id="9" pos="6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le Pandolfi" initials="MMP" lastIdx="1" clrIdx="0"/>
  <p:cmAuthor id="1" name="DHHS" initials="D" lastIdx="13" clrIdx="1"/>
  <p:cmAuthor id="2" name="Donna Hurd" initials="DH" lastIdx="1" clrIdx="2"/>
  <p:cmAuthor id="3" name="Doreen Bonnett" initials="DMB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99"/>
    <a:srgbClr val="663300"/>
    <a:srgbClr val="E1393E"/>
    <a:srgbClr val="00CC00"/>
    <a:srgbClr val="C8EE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363" autoAdjust="0"/>
    <p:restoredTop sz="86406" autoAdjust="0"/>
  </p:normalViewPr>
  <p:slideViewPr>
    <p:cSldViewPr snapToGrid="0">
      <p:cViewPr varScale="1">
        <p:scale>
          <a:sx n="74" d="100"/>
          <a:sy n="74" d="100"/>
        </p:scale>
        <p:origin x="1133" y="72"/>
      </p:cViewPr>
      <p:guideLst>
        <p:guide orient="horz" pos="2502"/>
        <p:guide orient="horz" pos="1095"/>
        <p:guide orient="horz" pos="4032"/>
        <p:guide orient="horz" pos="192"/>
        <p:guide orient="horz" pos="4170"/>
        <p:guide pos="2983"/>
        <p:guide pos="5232"/>
        <p:guide pos="1776"/>
        <p:guide pos="672"/>
      </p:guideLst>
    </p:cSldViewPr>
  </p:slideViewPr>
  <p:outlineViewPr>
    <p:cViewPr>
      <p:scale>
        <a:sx n="33" d="100"/>
        <a:sy n="33" d="100"/>
      </p:scale>
      <p:origin x="0" y="-91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0" d="100"/>
          <a:sy n="70" d="100"/>
        </p:scale>
        <p:origin x="1824" y="-1092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22755" y="9112615"/>
            <a:ext cx="814589" cy="34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7" tIns="47418" rIns="94837" bIns="47418" numCol="1" anchor="b" anchorCtr="0" compatLnSpc="1">
            <a:prstTxWarp prst="textNoShape">
              <a:avLst/>
            </a:prstTxWarp>
          </a:bodyPr>
          <a:lstStyle>
            <a:lvl1pPr algn="r" defTabSz="947599">
              <a:defRPr sz="1000">
                <a:solidFill>
                  <a:srgbClr val="66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dirty="0"/>
              <a:t>C-1-</a:t>
            </a:r>
            <a:fld id="{4F1A7E8B-9F9E-49AD-B918-0103E6CAC6E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51203" name="Group 6"/>
          <p:cNvGrpSpPr>
            <a:grpSpLocks/>
          </p:cNvGrpSpPr>
          <p:nvPr/>
        </p:nvGrpSpPr>
        <p:grpSpPr bwMode="auto">
          <a:xfrm>
            <a:off x="0" y="9196879"/>
            <a:ext cx="7315200" cy="239374"/>
            <a:chOff x="-48" y="5568"/>
            <a:chExt cx="4320" cy="144"/>
          </a:xfrm>
        </p:grpSpPr>
        <p:sp>
          <p:nvSpPr>
            <p:cNvPr id="51208" name="Line 7"/>
            <p:cNvSpPr>
              <a:spLocks noChangeShapeType="1"/>
            </p:cNvSpPr>
            <p:nvPr userDrawn="1"/>
          </p:nvSpPr>
          <p:spPr bwMode="auto">
            <a:xfrm>
              <a:off x="-48" y="5712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09" name="Line 8"/>
            <p:cNvSpPr>
              <a:spLocks noChangeShapeType="1"/>
            </p:cNvSpPr>
            <p:nvPr userDrawn="1"/>
          </p:nvSpPr>
          <p:spPr bwMode="auto">
            <a:xfrm>
              <a:off x="-48" y="5568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04" name="Rectangle 9"/>
          <p:cNvSpPr>
            <a:spLocks noChangeArrowheads="1"/>
          </p:cNvSpPr>
          <p:nvPr/>
        </p:nvSpPr>
        <p:spPr bwMode="auto">
          <a:xfrm>
            <a:off x="4022778" y="9220825"/>
            <a:ext cx="2315817" cy="23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r" defTabSz="966621"/>
            <a:r>
              <a:rPr lang="en-US" sz="1000" dirty="0">
                <a:solidFill>
                  <a:srgbClr val="663300"/>
                </a:solidFill>
                <a:latin typeface="Verdana" pitchFamily="34" charset="0"/>
              </a:rPr>
              <a:t> TeamSTEPPS 2.0 for Long-Term Care  |  Introduction</a:t>
            </a:r>
          </a:p>
        </p:txBody>
      </p:sp>
      <p:pic>
        <p:nvPicPr>
          <p:cNvPr id="51205" name="Picture 10" descr="Slide_title2_02"/>
          <p:cNvPicPr>
            <a:picLocks noChangeAspect="1" noChangeArrowheads="1"/>
          </p:cNvPicPr>
          <p:nvPr/>
        </p:nvPicPr>
        <p:blipFill>
          <a:blip r:embed="rId2" cstate="print"/>
          <a:srcRect l="74965" t="32530" r="2986"/>
          <a:stretch>
            <a:fillRect/>
          </a:stretch>
        </p:blipFill>
        <p:spPr bwMode="auto">
          <a:xfrm>
            <a:off x="5690153" y="0"/>
            <a:ext cx="1625047" cy="56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11"/>
          <p:cNvSpPr>
            <a:spLocks noChangeArrowheads="1"/>
          </p:cNvSpPr>
          <p:nvPr/>
        </p:nvSpPr>
        <p:spPr bwMode="gray">
          <a:xfrm>
            <a:off x="5771322" y="80338"/>
            <a:ext cx="1462709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8406" tIns="48406" rIns="48406" bIns="48406" anchor="ctr"/>
          <a:lstStyle/>
          <a:p>
            <a:pPr defTabSz="966621">
              <a:lnSpc>
                <a:spcPct val="95000"/>
              </a:lnSpc>
            </a:pPr>
            <a:r>
              <a:rPr lang="en-US" sz="1300" b="1" dirty="0">
                <a:solidFill>
                  <a:srgbClr val="FFFFE1"/>
                </a:solidFill>
              </a:rPr>
              <a:t>Introduction</a:t>
            </a:r>
          </a:p>
        </p:txBody>
      </p:sp>
      <p:sp>
        <p:nvSpPr>
          <p:cNvPr id="51207" name="Line 12"/>
          <p:cNvSpPr>
            <a:spLocks noChangeShapeType="1"/>
          </p:cNvSpPr>
          <p:nvPr/>
        </p:nvSpPr>
        <p:spPr bwMode="auto">
          <a:xfrm>
            <a:off x="0" y="547609"/>
            <a:ext cx="7315200" cy="0"/>
          </a:xfrm>
          <a:prstGeom prst="line">
            <a:avLst/>
          </a:prstGeom>
          <a:noFill/>
          <a:ln w="9525">
            <a:solidFill>
              <a:srgbClr val="C7C397"/>
            </a:solidFill>
            <a:round/>
            <a:headEnd/>
            <a:tailEnd/>
          </a:ln>
          <a:effectLst/>
        </p:spPr>
        <p:txBody>
          <a:bodyPr lIns="91427" tIns="45714" rIns="91427" bIns="4571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53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t" anchorCtr="0" compatLnSpc="1">
            <a:prstTxWarp prst="textNoShape">
              <a:avLst/>
            </a:prstTxWarp>
          </a:bodyPr>
          <a:lstStyle>
            <a:lvl1pPr algn="l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618" y="0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t" anchorCtr="0" compatLnSpc="1">
            <a:prstTxWarp prst="textNoShape">
              <a:avLst/>
            </a:prstTxWarp>
          </a:bodyPr>
          <a:lstStyle>
            <a:lvl1pPr algn="r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035" y="4561226"/>
            <a:ext cx="5367130" cy="431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2452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b" anchorCtr="0" compatLnSpc="1">
            <a:prstTxWarp prst="textNoShape">
              <a:avLst/>
            </a:prstTxWarp>
          </a:bodyPr>
          <a:lstStyle>
            <a:lvl1pPr algn="l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618" y="9122452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b" anchorCtr="0" compatLnSpc="1">
            <a:prstTxWarp prst="textNoShape">
              <a:avLst/>
            </a:prstTxWarp>
          </a:bodyPr>
          <a:lstStyle>
            <a:lvl1pPr algn="r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B178E90A-A8BF-40F9-A948-995F2F2EA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25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0CFB88C6-18FF-4C80-A345-E443101E2652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</a:t>
            </a:fld>
            <a:endParaRPr lang="en-US" altLang="en-US" sz="1900" b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0" dirty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1106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7B6FFE8F-4D29-45D5-B0C8-2594126F0544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14</a:t>
            </a:fld>
            <a:endParaRPr lang="en-US" altLang="en-US" sz="1900" b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1358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8F95B2A8-2460-4177-8401-68111984CE50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15</a:t>
            </a:fld>
            <a:endParaRPr lang="en-US" altLang="en-US" sz="1900" b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741363"/>
            <a:ext cx="4956175" cy="371792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3657" y="4710425"/>
            <a:ext cx="6107595" cy="446449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74023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4FD72690-5AC8-4CF6-AAA6-A0373379D1EA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16</a:t>
            </a:fld>
            <a:endParaRPr lang="en-US" altLang="en-US" sz="1900" b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892" y="4710426"/>
            <a:ext cx="7078317" cy="44612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000">
              <a:latin typeface="Arial" pitchFamily="34" charset="0"/>
              <a:ea typeface="ヒラギノ角ゴ Pro W3" pitchFamily="127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825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920385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5E217EFD-2B22-4A4C-8307-941EE54574DB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2</a:t>
            </a:fld>
            <a:endParaRPr lang="en-US" altLang="en-US" sz="1900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4169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04320455-2F27-412E-9879-FDABD7F17DB4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3</a:t>
            </a:fld>
            <a:endParaRPr lang="en-US" altLang="en-US" sz="1900" b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0147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017A78AE-1C0C-4D8A-B133-67E8E38E8C11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4</a:t>
            </a:fld>
            <a:endParaRPr lang="en-US" altLang="en-US" sz="19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3441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E6612250-70F9-43D6-B89D-CFB1C0C156F0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5</a:t>
            </a:fld>
            <a:endParaRPr lang="en-US" altLang="en-US" sz="1900" b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5911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2E6759E0-CF1A-4F74-8073-08C5AA2E74B0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9</a:t>
            </a:fld>
            <a:endParaRPr lang="en-US" altLang="en-US" sz="19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5482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BB4F41BF-5FB7-4439-8C3D-A57802437C01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10</a:t>
            </a:fld>
            <a:endParaRPr lang="en-US" altLang="en-US" sz="1900" b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0419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00FA8F01-CE80-48D2-82FE-9C5ED9F23A5C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11</a:t>
            </a:fld>
            <a:endParaRPr lang="en-US" altLang="en-US" sz="1900" b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049" y="4710426"/>
            <a:ext cx="6841435" cy="44612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026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B646FAA8-D831-4688-8891-9C052AEAAF23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13</a:t>
            </a:fld>
            <a:endParaRPr lang="en-US" altLang="en-US" sz="1900" b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65250" y="909638"/>
            <a:ext cx="4733925" cy="354965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5327" y="4707147"/>
            <a:ext cx="5599043" cy="355618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1101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Slide_title2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1029" y="0"/>
            <a:ext cx="7082971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pic>
        <p:nvPicPr>
          <p:cNvPr id="9" name="Picture 11" descr="BinderBeigeElement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451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876300"/>
            <a:ext cx="1951037" cy="4687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876300"/>
            <a:ext cx="5702300" cy="4687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69866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Line 74" descr="alt=&quot;&quot;"/>
          <p:cNvSpPr>
            <a:spLocks noChangeShapeType="1"/>
          </p:cNvSpPr>
          <p:nvPr userDrawn="1"/>
        </p:nvSpPr>
        <p:spPr bwMode="auto">
          <a:xfrm flipV="1">
            <a:off x="4120353" y="3848100"/>
            <a:ext cx="0" cy="1104900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" name="Line 77" descr="alt=&quot;&quot;"/>
          <p:cNvSpPr>
            <a:spLocks noChangeShapeType="1"/>
          </p:cNvSpPr>
          <p:nvPr userDrawn="1"/>
        </p:nvSpPr>
        <p:spPr bwMode="auto">
          <a:xfrm flipV="1">
            <a:off x="2512215" y="4000500"/>
            <a:ext cx="0" cy="952500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" name="Line 85" descr="alt=&quot;&quot;"/>
          <p:cNvSpPr>
            <a:spLocks noChangeShapeType="1"/>
          </p:cNvSpPr>
          <p:nvPr userDrawn="1"/>
        </p:nvSpPr>
        <p:spPr bwMode="auto">
          <a:xfrm flipV="1">
            <a:off x="1750215" y="3375024"/>
            <a:ext cx="0" cy="1577975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" name="Line 75" descr="alt=&quot;&quot;"/>
          <p:cNvSpPr>
            <a:spLocks noChangeShapeType="1"/>
          </p:cNvSpPr>
          <p:nvPr userDrawn="1"/>
        </p:nvSpPr>
        <p:spPr bwMode="auto">
          <a:xfrm flipV="1">
            <a:off x="3339303" y="3238500"/>
            <a:ext cx="0" cy="1714500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" name="Line 86" descr="alt=&quot;&quot;"/>
          <p:cNvSpPr>
            <a:spLocks noChangeShapeType="1"/>
          </p:cNvSpPr>
          <p:nvPr userDrawn="1"/>
        </p:nvSpPr>
        <p:spPr bwMode="auto">
          <a:xfrm flipV="1">
            <a:off x="983453" y="4000499"/>
            <a:ext cx="0" cy="952499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" name="Line 72" descr="alt=&quot;&quot;"/>
          <p:cNvSpPr>
            <a:spLocks noChangeShapeType="1"/>
          </p:cNvSpPr>
          <p:nvPr userDrawn="1"/>
        </p:nvSpPr>
        <p:spPr bwMode="auto">
          <a:xfrm flipH="1" flipV="1">
            <a:off x="4910927" y="2400300"/>
            <a:ext cx="17463" cy="2552700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" name="Line 73" descr="alt=&quot;&quot;"/>
          <p:cNvSpPr>
            <a:spLocks noChangeShapeType="1"/>
          </p:cNvSpPr>
          <p:nvPr userDrawn="1"/>
        </p:nvSpPr>
        <p:spPr bwMode="auto">
          <a:xfrm flipV="1">
            <a:off x="5295103" y="4251324"/>
            <a:ext cx="0" cy="701673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Line 72" descr="alt=&quot;&quot;"/>
          <p:cNvSpPr>
            <a:spLocks noChangeShapeType="1"/>
          </p:cNvSpPr>
          <p:nvPr userDrawn="1"/>
        </p:nvSpPr>
        <p:spPr bwMode="auto">
          <a:xfrm flipV="1">
            <a:off x="6130128" y="2514600"/>
            <a:ext cx="0" cy="2438400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" name="Line 72" descr="alt=&quot;&quot;"/>
          <p:cNvSpPr>
            <a:spLocks noChangeShapeType="1"/>
          </p:cNvSpPr>
          <p:nvPr userDrawn="1"/>
        </p:nvSpPr>
        <p:spPr bwMode="auto">
          <a:xfrm flipV="1">
            <a:off x="6739728" y="3092449"/>
            <a:ext cx="0" cy="1860547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" name="Line 72" descr="alt=&quot;&quot;"/>
          <p:cNvSpPr>
            <a:spLocks noChangeShapeType="1"/>
          </p:cNvSpPr>
          <p:nvPr userDrawn="1"/>
        </p:nvSpPr>
        <p:spPr bwMode="auto">
          <a:xfrm flipV="1">
            <a:off x="8365328" y="3355973"/>
            <a:ext cx="0" cy="1785180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" name="Line 72" descr="alt=&quot;&quot;"/>
          <p:cNvSpPr>
            <a:spLocks noChangeShapeType="1"/>
          </p:cNvSpPr>
          <p:nvPr userDrawn="1"/>
        </p:nvSpPr>
        <p:spPr bwMode="auto">
          <a:xfrm flipH="1" flipV="1">
            <a:off x="7552287" y="4343399"/>
            <a:ext cx="0" cy="797755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" name="AutoShape 49" descr="Medical Team Training Timeline"/>
          <p:cNvSpPr>
            <a:spLocks noChangeArrowheads="1"/>
          </p:cNvSpPr>
          <p:nvPr userDrawn="1"/>
        </p:nvSpPr>
        <p:spPr bwMode="auto">
          <a:xfrm>
            <a:off x="456406" y="4798255"/>
            <a:ext cx="8588375" cy="685800"/>
          </a:xfrm>
          <a:prstGeom prst="rightArrow">
            <a:avLst>
              <a:gd name="adj1" fmla="val 59722"/>
              <a:gd name="adj2" fmla="val 82618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000" dirty="0"/>
          </a:p>
        </p:txBody>
      </p:sp>
      <p:sp>
        <p:nvSpPr>
          <p:cNvPr id="66" name="Rectangle 78" descr="1995"/>
          <p:cNvSpPr>
            <a:spLocks noChangeArrowheads="1"/>
          </p:cNvSpPr>
          <p:nvPr userDrawn="1"/>
        </p:nvSpPr>
        <p:spPr bwMode="gray">
          <a:xfrm>
            <a:off x="675888" y="4474756"/>
            <a:ext cx="6096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 i="1" dirty="0"/>
          </a:p>
        </p:txBody>
      </p:sp>
      <p:sp>
        <p:nvSpPr>
          <p:cNvPr id="76" name="Rectangle 78" descr="1995"/>
          <p:cNvSpPr>
            <a:spLocks noChangeArrowheads="1"/>
          </p:cNvSpPr>
          <p:nvPr userDrawn="1"/>
        </p:nvSpPr>
        <p:spPr bwMode="gray">
          <a:xfrm>
            <a:off x="1443035" y="4474756"/>
            <a:ext cx="6096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 i="1" dirty="0"/>
          </a:p>
        </p:txBody>
      </p:sp>
      <p:sp>
        <p:nvSpPr>
          <p:cNvPr id="77" name="Rectangle 78" descr="1995"/>
          <p:cNvSpPr>
            <a:spLocks noChangeArrowheads="1"/>
          </p:cNvSpPr>
          <p:nvPr userDrawn="1"/>
        </p:nvSpPr>
        <p:spPr bwMode="gray">
          <a:xfrm>
            <a:off x="2209757" y="4474756"/>
            <a:ext cx="6096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 i="1" dirty="0"/>
          </a:p>
        </p:txBody>
      </p:sp>
      <p:sp>
        <p:nvSpPr>
          <p:cNvPr id="78" name="Rectangle 78" descr="1995"/>
          <p:cNvSpPr>
            <a:spLocks noChangeArrowheads="1"/>
          </p:cNvSpPr>
          <p:nvPr userDrawn="1"/>
        </p:nvSpPr>
        <p:spPr bwMode="gray">
          <a:xfrm>
            <a:off x="3029742" y="4474756"/>
            <a:ext cx="6096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 i="1" dirty="0"/>
          </a:p>
        </p:txBody>
      </p:sp>
      <p:sp>
        <p:nvSpPr>
          <p:cNvPr id="79" name="Rectangle 78" descr="1995"/>
          <p:cNvSpPr>
            <a:spLocks noChangeArrowheads="1"/>
          </p:cNvSpPr>
          <p:nvPr userDrawn="1"/>
        </p:nvSpPr>
        <p:spPr bwMode="gray">
          <a:xfrm>
            <a:off x="3818790" y="4474756"/>
            <a:ext cx="6096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 i="1" dirty="0"/>
          </a:p>
        </p:txBody>
      </p:sp>
      <p:sp>
        <p:nvSpPr>
          <p:cNvPr id="80" name="Rectangle 79" descr="1995"/>
          <p:cNvSpPr>
            <a:spLocks noChangeArrowheads="1"/>
          </p:cNvSpPr>
          <p:nvPr userDrawn="1"/>
        </p:nvSpPr>
        <p:spPr bwMode="gray">
          <a:xfrm>
            <a:off x="4580310" y="4474756"/>
            <a:ext cx="6096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 i="1" dirty="0"/>
          </a:p>
        </p:txBody>
      </p:sp>
      <p:sp>
        <p:nvSpPr>
          <p:cNvPr id="81" name="Rectangle 80" descr="1995"/>
          <p:cNvSpPr>
            <a:spLocks noChangeArrowheads="1"/>
          </p:cNvSpPr>
          <p:nvPr userDrawn="1"/>
        </p:nvSpPr>
        <p:spPr bwMode="gray">
          <a:xfrm>
            <a:off x="5757881" y="4474756"/>
            <a:ext cx="6096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 i="1" dirty="0"/>
          </a:p>
        </p:txBody>
      </p:sp>
      <p:sp>
        <p:nvSpPr>
          <p:cNvPr id="82" name="Rectangle 81" descr="1995"/>
          <p:cNvSpPr>
            <a:spLocks noChangeArrowheads="1"/>
          </p:cNvSpPr>
          <p:nvPr userDrawn="1"/>
        </p:nvSpPr>
        <p:spPr bwMode="gray">
          <a:xfrm>
            <a:off x="6496842" y="4474756"/>
            <a:ext cx="6096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 i="1" dirty="0"/>
          </a:p>
        </p:txBody>
      </p:sp>
      <p:sp>
        <p:nvSpPr>
          <p:cNvPr id="83" name="Rectangle 82" descr="1995"/>
          <p:cNvSpPr>
            <a:spLocks noChangeArrowheads="1"/>
          </p:cNvSpPr>
          <p:nvPr userDrawn="1"/>
        </p:nvSpPr>
        <p:spPr bwMode="gray">
          <a:xfrm>
            <a:off x="7247728" y="4474756"/>
            <a:ext cx="6096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i="1"/>
              <a:t> </a:t>
            </a:r>
            <a:endParaRPr lang="en-US" altLang="en-US" sz="1600" b="1" i="1" dirty="0"/>
          </a:p>
        </p:txBody>
      </p:sp>
      <p:sp>
        <p:nvSpPr>
          <p:cNvPr id="84" name="Rectangle 83" descr="1995"/>
          <p:cNvSpPr>
            <a:spLocks noChangeArrowheads="1"/>
          </p:cNvSpPr>
          <p:nvPr userDrawn="1"/>
        </p:nvSpPr>
        <p:spPr bwMode="gray">
          <a:xfrm>
            <a:off x="8060046" y="4474756"/>
            <a:ext cx="6096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i="1"/>
              <a:t> </a:t>
            </a:r>
            <a:endParaRPr lang="en-US" altLang="en-US" sz="1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514" y="4474756"/>
            <a:ext cx="810109" cy="337430"/>
          </a:xfrm>
        </p:spPr>
        <p:txBody>
          <a:bodyPr/>
          <a:lstStyle>
            <a:lvl1pPr marL="0" indent="0" algn="ctr">
              <a:buNone/>
              <a:defRPr sz="16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85" name="Content Placeholder 2"/>
          <p:cNvSpPr>
            <a:spLocks noGrp="1"/>
          </p:cNvSpPr>
          <p:nvPr>
            <p:ph idx="10"/>
          </p:nvPr>
        </p:nvSpPr>
        <p:spPr>
          <a:xfrm>
            <a:off x="1342108" y="4474756"/>
            <a:ext cx="810109" cy="337430"/>
          </a:xfrm>
        </p:spPr>
        <p:txBody>
          <a:bodyPr/>
          <a:lstStyle>
            <a:lvl1pPr marL="0" indent="0" algn="ctr">
              <a:buNone/>
              <a:defRPr sz="16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86" name="Content Placeholder 2"/>
          <p:cNvSpPr>
            <a:spLocks noGrp="1"/>
          </p:cNvSpPr>
          <p:nvPr>
            <p:ph idx="11"/>
          </p:nvPr>
        </p:nvSpPr>
        <p:spPr>
          <a:xfrm>
            <a:off x="2105178" y="4474756"/>
            <a:ext cx="810109" cy="337430"/>
          </a:xfrm>
        </p:spPr>
        <p:txBody>
          <a:bodyPr/>
          <a:lstStyle>
            <a:lvl1pPr marL="0" indent="0" algn="ctr">
              <a:buNone/>
              <a:defRPr sz="16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87" name="Content Placeholder 2"/>
          <p:cNvSpPr>
            <a:spLocks noGrp="1"/>
          </p:cNvSpPr>
          <p:nvPr>
            <p:ph idx="12"/>
          </p:nvPr>
        </p:nvSpPr>
        <p:spPr>
          <a:xfrm>
            <a:off x="2931596" y="4467791"/>
            <a:ext cx="810109" cy="337430"/>
          </a:xfrm>
        </p:spPr>
        <p:txBody>
          <a:bodyPr/>
          <a:lstStyle>
            <a:lvl1pPr marL="0" indent="0" algn="ctr">
              <a:buNone/>
              <a:defRPr sz="16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88" name="Content Placeholder 2"/>
          <p:cNvSpPr>
            <a:spLocks noGrp="1"/>
          </p:cNvSpPr>
          <p:nvPr>
            <p:ph idx="13"/>
          </p:nvPr>
        </p:nvSpPr>
        <p:spPr>
          <a:xfrm>
            <a:off x="3721333" y="4472762"/>
            <a:ext cx="810109" cy="337430"/>
          </a:xfrm>
        </p:spPr>
        <p:txBody>
          <a:bodyPr/>
          <a:lstStyle>
            <a:lvl1pPr marL="0" indent="0" algn="ctr">
              <a:buNone/>
              <a:defRPr sz="16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91" name="Content Placeholder 2"/>
          <p:cNvSpPr>
            <a:spLocks noGrp="1"/>
          </p:cNvSpPr>
          <p:nvPr>
            <p:ph idx="14"/>
          </p:nvPr>
        </p:nvSpPr>
        <p:spPr>
          <a:xfrm>
            <a:off x="4519374" y="4469376"/>
            <a:ext cx="810109" cy="337430"/>
          </a:xfrm>
        </p:spPr>
        <p:txBody>
          <a:bodyPr/>
          <a:lstStyle>
            <a:lvl1pPr marL="0" indent="0" algn="ctr">
              <a:buNone/>
              <a:defRPr sz="16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92" name="Content Placeholder 2"/>
          <p:cNvSpPr>
            <a:spLocks noGrp="1"/>
          </p:cNvSpPr>
          <p:nvPr>
            <p:ph idx="15"/>
          </p:nvPr>
        </p:nvSpPr>
        <p:spPr>
          <a:xfrm>
            <a:off x="5725105" y="4465882"/>
            <a:ext cx="810109" cy="337430"/>
          </a:xfrm>
        </p:spPr>
        <p:txBody>
          <a:bodyPr/>
          <a:lstStyle>
            <a:lvl1pPr marL="0" indent="0" algn="ctr">
              <a:buNone/>
              <a:defRPr sz="16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93" name="Content Placeholder 2"/>
          <p:cNvSpPr>
            <a:spLocks noGrp="1"/>
          </p:cNvSpPr>
          <p:nvPr>
            <p:ph idx="16"/>
          </p:nvPr>
        </p:nvSpPr>
        <p:spPr>
          <a:xfrm>
            <a:off x="6337365" y="4459271"/>
            <a:ext cx="810109" cy="337430"/>
          </a:xfrm>
        </p:spPr>
        <p:txBody>
          <a:bodyPr/>
          <a:lstStyle>
            <a:lvl1pPr marL="0" indent="0" algn="ctr">
              <a:buNone/>
              <a:defRPr sz="16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94" name="Content Placeholder 2"/>
          <p:cNvSpPr>
            <a:spLocks noGrp="1"/>
          </p:cNvSpPr>
          <p:nvPr>
            <p:ph idx="17"/>
          </p:nvPr>
        </p:nvSpPr>
        <p:spPr>
          <a:xfrm>
            <a:off x="7142092" y="4455354"/>
            <a:ext cx="810109" cy="337430"/>
          </a:xfrm>
        </p:spPr>
        <p:txBody>
          <a:bodyPr/>
          <a:lstStyle>
            <a:lvl1pPr marL="0" indent="0" algn="ctr">
              <a:buNone/>
              <a:defRPr sz="16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97" name="Content Placeholder 2"/>
          <p:cNvSpPr>
            <a:spLocks noGrp="1"/>
          </p:cNvSpPr>
          <p:nvPr>
            <p:ph idx="18"/>
          </p:nvPr>
        </p:nvSpPr>
        <p:spPr>
          <a:xfrm>
            <a:off x="7960032" y="4455353"/>
            <a:ext cx="810109" cy="337430"/>
          </a:xfrm>
        </p:spPr>
        <p:txBody>
          <a:bodyPr/>
          <a:lstStyle>
            <a:lvl1pPr marL="0" indent="0" algn="ctr">
              <a:buNone/>
              <a:defRPr sz="16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101" name="Content Placeholder 2"/>
          <p:cNvSpPr>
            <a:spLocks noGrp="1"/>
          </p:cNvSpPr>
          <p:nvPr>
            <p:ph idx="19"/>
          </p:nvPr>
        </p:nvSpPr>
        <p:spPr>
          <a:xfrm>
            <a:off x="3050264" y="4935121"/>
            <a:ext cx="3405667" cy="337430"/>
          </a:xfrm>
        </p:spPr>
        <p:txBody>
          <a:bodyPr/>
          <a:lstStyle>
            <a:lvl1pPr marL="0" indent="0" algn="ctr">
              <a:buNone/>
              <a:defRPr sz="20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120" name="Content Placeholder 2"/>
          <p:cNvSpPr>
            <a:spLocks noGrp="1"/>
          </p:cNvSpPr>
          <p:nvPr>
            <p:ph idx="20"/>
          </p:nvPr>
        </p:nvSpPr>
        <p:spPr>
          <a:xfrm>
            <a:off x="565238" y="2982679"/>
            <a:ext cx="858393" cy="58225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121" name="Content Placeholder 2"/>
          <p:cNvSpPr>
            <a:spLocks noGrp="1"/>
          </p:cNvSpPr>
          <p:nvPr>
            <p:ph idx="21"/>
          </p:nvPr>
        </p:nvSpPr>
        <p:spPr>
          <a:xfrm>
            <a:off x="1317965" y="2119079"/>
            <a:ext cx="858393" cy="58225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122" name="Content Placeholder 2"/>
          <p:cNvSpPr>
            <a:spLocks noGrp="1"/>
          </p:cNvSpPr>
          <p:nvPr>
            <p:ph idx="22"/>
          </p:nvPr>
        </p:nvSpPr>
        <p:spPr>
          <a:xfrm>
            <a:off x="2087780" y="2937465"/>
            <a:ext cx="858393" cy="58225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123" name="Content Placeholder 2"/>
          <p:cNvSpPr>
            <a:spLocks noGrp="1"/>
          </p:cNvSpPr>
          <p:nvPr>
            <p:ph idx="23"/>
          </p:nvPr>
        </p:nvSpPr>
        <p:spPr>
          <a:xfrm>
            <a:off x="2905345" y="2119079"/>
            <a:ext cx="858393" cy="58225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124" name="Content Placeholder 2"/>
          <p:cNvSpPr>
            <a:spLocks noGrp="1"/>
          </p:cNvSpPr>
          <p:nvPr>
            <p:ph idx="24"/>
          </p:nvPr>
        </p:nvSpPr>
        <p:spPr>
          <a:xfrm>
            <a:off x="3700680" y="2932085"/>
            <a:ext cx="858393" cy="58225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125" name="Content Placeholder 2"/>
          <p:cNvSpPr>
            <a:spLocks noGrp="1"/>
          </p:cNvSpPr>
          <p:nvPr>
            <p:ph idx="25"/>
          </p:nvPr>
        </p:nvSpPr>
        <p:spPr>
          <a:xfrm>
            <a:off x="5045735" y="3022895"/>
            <a:ext cx="858393" cy="58225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126" name="Content Placeholder 2"/>
          <p:cNvSpPr>
            <a:spLocks noGrp="1"/>
          </p:cNvSpPr>
          <p:nvPr>
            <p:ph idx="26"/>
          </p:nvPr>
        </p:nvSpPr>
        <p:spPr>
          <a:xfrm>
            <a:off x="5700931" y="1851442"/>
            <a:ext cx="858393" cy="58225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127" name="Content Placeholder 2"/>
          <p:cNvSpPr>
            <a:spLocks noGrp="1"/>
          </p:cNvSpPr>
          <p:nvPr>
            <p:ph idx="27"/>
          </p:nvPr>
        </p:nvSpPr>
        <p:spPr>
          <a:xfrm>
            <a:off x="6310531" y="2411072"/>
            <a:ext cx="858393" cy="58225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128" name="Content Placeholder 2"/>
          <p:cNvSpPr>
            <a:spLocks noGrp="1"/>
          </p:cNvSpPr>
          <p:nvPr>
            <p:ph idx="28"/>
          </p:nvPr>
        </p:nvSpPr>
        <p:spPr>
          <a:xfrm>
            <a:off x="7123332" y="2920327"/>
            <a:ext cx="858393" cy="58225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  <p:sp>
        <p:nvSpPr>
          <p:cNvPr id="129" name="Content Placeholder 2"/>
          <p:cNvSpPr>
            <a:spLocks noGrp="1"/>
          </p:cNvSpPr>
          <p:nvPr>
            <p:ph idx="29"/>
          </p:nvPr>
        </p:nvSpPr>
        <p:spPr>
          <a:xfrm>
            <a:off x="7935649" y="1865930"/>
            <a:ext cx="858393" cy="582255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0">
                <a:solidFill>
                  <a:schemeClr val="tx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Banner.ti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021"/>
          </a:xfrm>
          <a:prstGeom prst="rect">
            <a:avLst/>
          </a:prstGeom>
        </p:spPr>
      </p:pic>
      <p:pic>
        <p:nvPicPr>
          <p:cNvPr id="1026" name="Picture 2" descr="Slide_content_2_1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824288"/>
            <a:ext cx="29591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20888"/>
            <a:ext cx="7772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6250" y="6581775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" rIns="91440" bIns="9144" numCol="1" anchor="ctr" anchorCtr="1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rgbClr val="542200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7617473-A6FD-49D0-8630-DCC3F961F3EB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876300"/>
            <a:ext cx="7739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660775" y="6591300"/>
            <a:ext cx="1444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" bIns="9144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1000" b="1">
                <a:solidFill>
                  <a:srgbClr val="542200"/>
                </a:solidFill>
              </a:rPr>
              <a:t>T</a:t>
            </a:r>
            <a:r>
              <a:rPr lang="en-US" sz="800" b="1">
                <a:solidFill>
                  <a:srgbClr val="542200"/>
                </a:solidFill>
              </a:rPr>
              <a:t>EAM</a:t>
            </a:r>
            <a:r>
              <a:rPr lang="en-US" sz="1000" b="1">
                <a:solidFill>
                  <a:srgbClr val="542200"/>
                </a:solidFill>
              </a:rPr>
              <a:t>STEPPS 05.2</a:t>
            </a:r>
          </a:p>
        </p:txBody>
      </p:sp>
      <p:pic>
        <p:nvPicPr>
          <p:cNvPr id="1032" name="Picture 8" descr="Slide_content2_0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849313"/>
            <a:ext cx="684213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Slide_content2_06"/>
          <p:cNvPicPr>
            <a:picLocks noChangeAspect="1" noChangeArrowheads="1"/>
          </p:cNvPicPr>
          <p:nvPr/>
        </p:nvPicPr>
        <p:blipFill>
          <a:blip r:embed="rId18" cstate="print"/>
          <a:srcRect t="-5882" r="1672"/>
          <a:stretch>
            <a:fillRect/>
          </a:stretch>
        </p:blipFill>
        <p:spPr bwMode="auto">
          <a:xfrm>
            <a:off x="2962275" y="6400800"/>
            <a:ext cx="615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20663" y="6550025"/>
            <a:ext cx="1581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900" b="1" dirty="0">
                <a:solidFill>
                  <a:schemeClr val="accent1"/>
                </a:solidFill>
              </a:rPr>
              <a:t>Mod 1 LTC</a:t>
            </a:r>
            <a:r>
              <a:rPr lang="en-US" sz="900" b="1" baseline="0" dirty="0">
                <a:solidFill>
                  <a:schemeClr val="accent1"/>
                </a:solidFill>
              </a:rPr>
              <a:t> 2.0  </a:t>
            </a:r>
            <a:r>
              <a:rPr lang="en-US" sz="900" b="1" dirty="0">
                <a:solidFill>
                  <a:schemeClr val="accent1"/>
                </a:solidFill>
              </a:rPr>
              <a:t>Page </a:t>
            </a:r>
            <a:fld id="{EB1BD6E1-BBDE-4D10-ACE2-F75B9A0BA9D1}" type="slidenum">
              <a:rPr lang="en-US" sz="900" b="1" smtClean="0">
                <a:solidFill>
                  <a:schemeClr val="accent1"/>
                </a:solidFill>
              </a:rPr>
              <a:pPr algn="l" eaLnBrk="1" hangingPunct="1">
                <a:spcBef>
                  <a:spcPct val="50000"/>
                </a:spcBef>
                <a:defRPr/>
              </a:pPr>
              <a:t>‹#›</a:t>
            </a:fld>
            <a:endParaRPr lang="en-US" sz="900" b="1" dirty="0">
              <a:solidFill>
                <a:schemeClr val="accent1"/>
              </a:solidFill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 userDrawn="1"/>
        </p:nvSpPr>
        <p:spPr bwMode="gray">
          <a:xfrm>
            <a:off x="7529326" y="150701"/>
            <a:ext cx="15474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</a:rPr>
              <a:t>Introduction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6" r:id="rId2"/>
    <p:sldLayoutId id="2147483768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gug-ShbqD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amSTEPPS 2.0 for Long-Term Care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172" y="3125337"/>
            <a:ext cx="6446762" cy="602113"/>
          </a:xfrm>
          <a:prstGeom prst="rect">
            <a:avLst/>
          </a:prstGeom>
        </p:spPr>
      </p:pic>
      <p:pic>
        <p:nvPicPr>
          <p:cNvPr id="3075" name="Picture 8" descr="TeamSTEPPS Mode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440" y="1361625"/>
            <a:ext cx="2054225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63777" y="3947652"/>
            <a:ext cx="4019550" cy="762000"/>
          </a:xfrm>
        </p:spPr>
        <p:txBody>
          <a:bodyPr/>
          <a:lstStyle/>
          <a:p>
            <a:pPr eaLnBrk="1" hangingPunct="1"/>
            <a:r>
              <a:rPr lang="en-US" altLang="en-US" sz="2100" dirty="0">
                <a:solidFill>
                  <a:srgbClr val="E1393E"/>
                </a:solidFill>
                <a:ea typeface="ヒラギノ角ゴ Pro W3" pitchFamily="127" charset="-128"/>
              </a:rPr>
              <a:t>Team Strategies and Tools </a:t>
            </a:r>
            <a:br>
              <a:rPr lang="en-US" altLang="en-US" sz="2100" dirty="0">
                <a:solidFill>
                  <a:srgbClr val="E1393E"/>
                </a:solidFill>
                <a:ea typeface="ヒラギノ角ゴ Pro W3" pitchFamily="127" charset="-128"/>
              </a:rPr>
            </a:br>
            <a:r>
              <a:rPr lang="en-US" altLang="en-US" sz="2100" dirty="0">
                <a:solidFill>
                  <a:srgbClr val="E1393E"/>
                </a:solidFill>
                <a:ea typeface="ヒラギノ角ゴ Pro W3" pitchFamily="127" charset="-128"/>
              </a:rPr>
              <a:t>to Enhance Performance </a:t>
            </a:r>
            <a:br>
              <a:rPr lang="en-US" altLang="en-US" sz="2100" dirty="0">
                <a:solidFill>
                  <a:srgbClr val="E1393E"/>
                </a:solidFill>
                <a:ea typeface="ヒラギノ角ゴ Pro W3" pitchFamily="127" charset="-128"/>
              </a:rPr>
            </a:br>
            <a:r>
              <a:rPr lang="en-US" altLang="en-US" sz="2100" dirty="0">
                <a:solidFill>
                  <a:srgbClr val="E1393E"/>
                </a:solidFill>
                <a:ea typeface="ヒラギノ角ゴ Pro W3" pitchFamily="127" charset="-128"/>
              </a:rPr>
              <a:t>and Patient Safety</a:t>
            </a:r>
          </a:p>
        </p:txBody>
      </p:sp>
      <p:pic>
        <p:nvPicPr>
          <p:cNvPr id="5" name="Picture 12" descr="Department of Health and Human Services Logo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37"/>
          <a:stretch/>
        </p:blipFill>
        <p:spPr bwMode="auto">
          <a:xfrm>
            <a:off x="192183" y="6040790"/>
            <a:ext cx="713980" cy="62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AHRQ Logo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2" r="39187"/>
          <a:stretch/>
        </p:blipFill>
        <p:spPr bwMode="auto">
          <a:xfrm>
            <a:off x="970659" y="6040790"/>
            <a:ext cx="1920240" cy="62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DHA Logo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0" r="-2021"/>
          <a:stretch/>
        </p:blipFill>
        <p:spPr bwMode="auto">
          <a:xfrm>
            <a:off x="2955395" y="6040790"/>
            <a:ext cx="1737360" cy="62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891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Video Discussion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What breakdowns in teamwork did you observe in the two stories?</a:t>
            </a:r>
          </a:p>
          <a:p>
            <a:r>
              <a:rPr lang="en-US" altLang="en-US" dirty="0"/>
              <a:t>How can we prevent errors?</a:t>
            </a:r>
          </a:p>
        </p:txBody>
      </p:sp>
    </p:spTree>
    <p:extLst>
      <p:ext uri="{BB962C8B-B14F-4D97-AF65-F5344CB8AC3E}">
        <p14:creationId xmlns:p14="http://schemas.microsoft.com/office/powerpoint/2010/main" val="1560207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Barriers to Team Performance</a:t>
            </a:r>
          </a:p>
        </p:txBody>
      </p:sp>
      <p:sp>
        <p:nvSpPr>
          <p:cNvPr id="13316" name="Rectangle 12"/>
          <p:cNvSpPr>
            <a:spLocks noGrp="1" noChangeArrowheads="1"/>
          </p:cNvSpPr>
          <p:nvPr>
            <p:ph sz="half" idx="1"/>
          </p:nvPr>
        </p:nvSpPr>
        <p:spPr>
          <a:xfrm>
            <a:off x="1097280" y="1920240"/>
            <a:ext cx="3810000" cy="3543300"/>
          </a:xfrm>
        </p:spPr>
        <p:txBody>
          <a:bodyPr/>
          <a:lstStyle/>
          <a:p>
            <a:r>
              <a:rPr lang="en-US" altLang="en-US" sz="2000" dirty="0"/>
              <a:t>Inconsistency in team membership</a:t>
            </a:r>
          </a:p>
          <a:p>
            <a:r>
              <a:rPr lang="en-US" altLang="en-US" sz="2000" dirty="0"/>
              <a:t>Lack of time</a:t>
            </a:r>
          </a:p>
          <a:p>
            <a:r>
              <a:rPr lang="en-US" altLang="en-US" sz="2000" dirty="0"/>
              <a:t>Lack of information sharing</a:t>
            </a:r>
          </a:p>
          <a:p>
            <a:r>
              <a:rPr lang="en-US" altLang="en-US" sz="2000" dirty="0"/>
              <a:t>Hierarchy</a:t>
            </a:r>
          </a:p>
          <a:p>
            <a:r>
              <a:rPr lang="en-US" altLang="en-US" sz="2000" dirty="0"/>
              <a:t>Defensiveness</a:t>
            </a:r>
          </a:p>
          <a:p>
            <a:r>
              <a:rPr lang="en-US" altLang="en-US" sz="2000" dirty="0"/>
              <a:t>Conventional thinking</a:t>
            </a:r>
          </a:p>
          <a:p>
            <a:r>
              <a:rPr lang="en-US" altLang="en-US" sz="2000" dirty="0"/>
              <a:t>Varying communication styles</a:t>
            </a:r>
          </a:p>
          <a:p>
            <a:endParaRPr lang="en-US" alt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920240"/>
            <a:ext cx="3810000" cy="3543300"/>
          </a:xfrm>
        </p:spPr>
        <p:txBody>
          <a:bodyPr/>
          <a:lstStyle/>
          <a:p>
            <a:r>
              <a:rPr lang="en-US" altLang="en-US" sz="2000" dirty="0"/>
              <a:t>Conflict</a:t>
            </a:r>
          </a:p>
          <a:p>
            <a:r>
              <a:rPr lang="en-US" altLang="en-US" sz="2000" dirty="0"/>
              <a:t>Lack of coordination </a:t>
            </a:r>
            <a:br>
              <a:rPr lang="en-US" altLang="en-US" sz="2000" dirty="0"/>
            </a:br>
            <a:r>
              <a:rPr lang="en-US" altLang="en-US" sz="2000" dirty="0"/>
              <a:t>and </a:t>
            </a:r>
            <a:r>
              <a:rPr lang="en-US" altLang="en-US" sz="2000" dirty="0" err="1"/>
              <a:t>followup</a:t>
            </a:r>
            <a:endParaRPr lang="en-US" altLang="en-US" sz="2000" dirty="0"/>
          </a:p>
          <a:p>
            <a:r>
              <a:rPr lang="en-US" altLang="en-US" sz="2000" dirty="0"/>
              <a:t>Distractions</a:t>
            </a:r>
          </a:p>
          <a:p>
            <a:r>
              <a:rPr lang="en-US" altLang="en-US" sz="2000" dirty="0"/>
              <a:t>Fatigue</a:t>
            </a:r>
          </a:p>
          <a:p>
            <a:r>
              <a:rPr lang="en-US" altLang="en-US" sz="2000" dirty="0"/>
              <a:t>Workload</a:t>
            </a:r>
          </a:p>
          <a:p>
            <a:r>
              <a:rPr lang="en-US" altLang="en-US" sz="2000" dirty="0"/>
              <a:t>Misinterpretation of cues</a:t>
            </a:r>
          </a:p>
          <a:p>
            <a:r>
              <a:rPr lang="en-US" altLang="en-US" sz="2000" dirty="0"/>
              <a:t>Lack of role clarity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01511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685800"/>
          </a:xfrm>
        </p:spPr>
        <p:txBody>
          <a:bodyPr/>
          <a:lstStyle/>
          <a:p>
            <a:r>
              <a:rPr lang="en-US" altLang="en-US" sz="2800" dirty="0"/>
              <a:t>Patient Safety Movement &amp; Team Training</a:t>
            </a:r>
          </a:p>
        </p:txBody>
      </p:sp>
      <p:grpSp>
        <p:nvGrpSpPr>
          <p:cNvPr id="56" name="Group 55" descr="Medical Team Training Icon"/>
          <p:cNvGrpSpPr/>
          <p:nvPr/>
        </p:nvGrpSpPr>
        <p:grpSpPr>
          <a:xfrm>
            <a:off x="346624" y="1409700"/>
            <a:ext cx="8620643" cy="3962400"/>
            <a:chOff x="396875" y="1828800"/>
            <a:chExt cx="8620643" cy="3962400"/>
          </a:xfrm>
        </p:grpSpPr>
        <p:sp>
          <p:nvSpPr>
            <p:cNvPr id="57" name="Rectangle 15"/>
            <p:cNvSpPr>
              <a:spLocks noChangeArrowheads="1"/>
            </p:cNvSpPr>
            <p:nvPr/>
          </p:nvSpPr>
          <p:spPr bwMode="gray">
            <a:xfrm>
              <a:off x="5010391" y="3352800"/>
              <a:ext cx="1050925" cy="685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91440" rIns="45720" bIns="0" anchor="b"/>
            <a:lstStyle>
              <a:lvl1pPr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9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1pPr>
              <a:lvl2pPr marL="742950" indent="-28575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folHlink"/>
                </a:buClr>
                <a:buSzPct val="5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4pPr>
              <a:lvl5pPr marL="2057400" indent="-228600" eaLnBrk="0" hangingPunct="0">
                <a:lnSpc>
                  <a:spcPct val="95000"/>
                </a:lnSpc>
                <a:spcBef>
                  <a:spcPct val="40000"/>
                </a:spcBef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ct val="40000"/>
                </a:spcBef>
                <a:spcAft>
                  <a:spcPct val="0"/>
                </a:spcAft>
                <a:buClr>
                  <a:schemeClr val="accent1"/>
                </a:buClr>
                <a:buFont typeface="Wingdings" pitchFamily="2" charset="2"/>
                <a:buChar char="§"/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 pitchFamily="127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100" dirty="0"/>
                <a:t>Patient Safety and Quality Improvement </a:t>
              </a:r>
              <a:br>
                <a:rPr lang="en-US" altLang="en-US" sz="1100" dirty="0"/>
              </a:br>
              <a:r>
                <a:rPr lang="en-US" altLang="en-US" sz="1100" dirty="0"/>
                <a:t>Act of 2005</a:t>
              </a: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3637204" y="3124200"/>
              <a:ext cx="1066800" cy="2133600"/>
              <a:chOff x="3637204" y="3124200"/>
              <a:chExt cx="1066800" cy="2133600"/>
            </a:xfrm>
          </p:grpSpPr>
          <p:sp>
            <p:nvSpPr>
              <p:cNvPr id="108" name="Rectangle 48"/>
              <p:cNvSpPr>
                <a:spLocks noChangeArrowheads="1"/>
              </p:cNvSpPr>
              <p:nvPr/>
            </p:nvSpPr>
            <p:spPr bwMode="auto">
              <a:xfrm>
                <a:off x="3637204" y="3124200"/>
                <a:ext cx="106680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91440" rIns="45720" bIns="0" anchor="b"/>
              <a:lstStyle>
                <a:lvl1pPr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1pPr>
                <a:lvl2pPr marL="742950" indent="-28575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2pPr>
                <a:lvl3pPr marL="11430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3pPr>
                <a:lvl4pPr marL="16002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4pPr>
                <a:lvl5pPr marL="20574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100" dirty="0"/>
                  <a:t>Institute for </a:t>
                </a:r>
                <a:br>
                  <a:rPr lang="en-US" altLang="en-US" sz="1100" dirty="0"/>
                </a:br>
                <a:r>
                  <a:rPr lang="en-US" altLang="en-US" sz="1100" dirty="0"/>
                  <a:t>Healthcare Improvement 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100" dirty="0"/>
                  <a:t>100K </a:t>
                </a:r>
                <a:r>
                  <a:rPr lang="en-US" altLang="en-US" sz="1100" i="1" dirty="0"/>
                  <a:t>lives</a:t>
                </a:r>
                <a:r>
                  <a:rPr lang="en-US" altLang="en-US" sz="1100" dirty="0"/>
                  <a:t> Campaign </a:t>
                </a:r>
              </a:p>
            </p:txBody>
          </p:sp>
          <p:sp>
            <p:nvSpPr>
              <p:cNvPr id="109" name="Line 74" descr="alt=&quot;&quot;"/>
              <p:cNvSpPr>
                <a:spLocks noChangeShapeType="1"/>
              </p:cNvSpPr>
              <p:nvPr/>
            </p:nvSpPr>
            <p:spPr bwMode="auto">
              <a:xfrm flipV="1">
                <a:off x="4170604" y="4267200"/>
                <a:ext cx="0" cy="99060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pic>
            <p:nvPicPr>
              <p:cNvPr id="110" name="Picture 87" descr="100klogo1"/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86" t="10001" r="7510" b="10001"/>
              <a:stretch>
                <a:fillRect/>
              </a:stretch>
            </p:blipFill>
            <p:spPr bwMode="auto">
              <a:xfrm>
                <a:off x="3942004" y="4124325"/>
                <a:ext cx="5334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9" name="Group 58"/>
            <p:cNvGrpSpPr/>
            <p:nvPr/>
          </p:nvGrpSpPr>
          <p:grpSpPr>
            <a:xfrm>
              <a:off x="2049704" y="3511550"/>
              <a:ext cx="1012825" cy="1746250"/>
              <a:chOff x="2049704" y="3511550"/>
              <a:chExt cx="1012825" cy="1746250"/>
            </a:xfrm>
          </p:grpSpPr>
          <p:sp>
            <p:nvSpPr>
              <p:cNvPr id="105" name="Rectangle 33"/>
              <p:cNvSpPr>
                <a:spLocks noChangeArrowheads="1"/>
              </p:cNvSpPr>
              <p:nvPr/>
            </p:nvSpPr>
            <p:spPr bwMode="auto">
              <a:xfrm>
                <a:off x="2049704" y="3511550"/>
                <a:ext cx="1012825" cy="527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91440" rIns="45720" bIns="0" anchor="b"/>
              <a:lstStyle>
                <a:lvl1pPr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1pPr>
                <a:lvl2pPr marL="742950" indent="-28575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2pPr>
                <a:lvl3pPr marL="11430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3pPr>
                <a:lvl4pPr marL="16002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4pPr>
                <a:lvl5pPr marL="20574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100" dirty="0"/>
                  <a:t>Executive Memo from President </a:t>
                </a:r>
              </a:p>
            </p:txBody>
          </p:sp>
          <p:sp>
            <p:nvSpPr>
              <p:cNvPr id="106" name="Line 77" descr="alt=&quot;&quot;"/>
              <p:cNvSpPr>
                <a:spLocks noChangeShapeType="1"/>
              </p:cNvSpPr>
              <p:nvPr/>
            </p:nvSpPr>
            <p:spPr bwMode="auto">
              <a:xfrm flipV="1">
                <a:off x="2562466" y="4419600"/>
                <a:ext cx="0" cy="83820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pic>
            <p:nvPicPr>
              <p:cNvPr id="107" name="Picture 34" descr="Clinton_HealthCare_RoseGardenEvent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41"/>
              <a:stretch>
                <a:fillRect/>
              </a:stretch>
            </p:blipFill>
            <p:spPr bwMode="auto">
              <a:xfrm>
                <a:off x="2216391" y="4114800"/>
                <a:ext cx="685800" cy="542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0" name="Group 59"/>
            <p:cNvGrpSpPr/>
            <p:nvPr/>
          </p:nvGrpSpPr>
          <p:grpSpPr>
            <a:xfrm>
              <a:off x="1249604" y="2582863"/>
              <a:ext cx="1060450" cy="2674937"/>
              <a:chOff x="1249604" y="2582863"/>
              <a:chExt cx="1060450" cy="2674937"/>
            </a:xfrm>
          </p:grpSpPr>
          <p:sp>
            <p:nvSpPr>
              <p:cNvPr id="102" name="Rectangle 55"/>
              <p:cNvSpPr>
                <a:spLocks noChangeArrowheads="1"/>
              </p:cNvSpPr>
              <p:nvPr/>
            </p:nvSpPr>
            <p:spPr bwMode="auto">
              <a:xfrm>
                <a:off x="1249604" y="2582863"/>
                <a:ext cx="1060450" cy="541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91440" rIns="45720" bIns="0" anchor="b"/>
              <a:lstStyle>
                <a:lvl1pPr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1pPr>
                <a:lvl2pPr marL="742950" indent="-28575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2pPr>
                <a:lvl3pPr marL="11430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3pPr>
                <a:lvl4pPr marL="16002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4pPr>
                <a:lvl5pPr marL="20574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100" i="1" dirty="0"/>
                  <a:t>“To Err </a:t>
                </a:r>
                <a:br>
                  <a:rPr lang="en-US" altLang="en-US" sz="1100" i="1" dirty="0"/>
                </a:br>
                <a:r>
                  <a:rPr lang="en-US" altLang="en-US" sz="1100" i="1" dirty="0"/>
                  <a:t>Is Human”</a:t>
                </a:r>
                <a:r>
                  <a:rPr lang="en-US" altLang="en-US" sz="1100" dirty="0"/>
                  <a:t> </a:t>
                </a:r>
                <a:br>
                  <a:rPr lang="en-US" altLang="en-US" sz="1100" dirty="0"/>
                </a:br>
                <a:r>
                  <a:rPr lang="en-US" altLang="en-US" sz="1100" dirty="0"/>
                  <a:t>IOM Report </a:t>
                </a:r>
              </a:p>
            </p:txBody>
          </p:sp>
          <p:sp>
            <p:nvSpPr>
              <p:cNvPr id="103" name="Line 85" descr="alt=&quot;&quot;"/>
              <p:cNvSpPr>
                <a:spLocks noChangeShapeType="1"/>
              </p:cNvSpPr>
              <p:nvPr/>
            </p:nvSpPr>
            <p:spPr bwMode="auto">
              <a:xfrm flipV="1">
                <a:off x="1800466" y="3794125"/>
                <a:ext cx="0" cy="1463675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pic>
            <p:nvPicPr>
              <p:cNvPr id="104" name="Picture 51" descr="io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6304" y="3238500"/>
                <a:ext cx="546100" cy="546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2778366" y="2476500"/>
              <a:ext cx="1190625" cy="2781300"/>
              <a:chOff x="2778366" y="2476500"/>
              <a:chExt cx="1190625" cy="2781300"/>
            </a:xfrm>
          </p:grpSpPr>
          <p:sp>
            <p:nvSpPr>
              <p:cNvPr id="99" name="Line 75" descr="alt=&quot;&quot;"/>
              <p:cNvSpPr>
                <a:spLocks noChangeShapeType="1"/>
              </p:cNvSpPr>
              <p:nvPr/>
            </p:nvSpPr>
            <p:spPr bwMode="auto">
              <a:xfrm flipV="1">
                <a:off x="3389554" y="3657600"/>
                <a:ext cx="0" cy="160020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pic>
            <p:nvPicPr>
              <p:cNvPr id="100" name="Picture 20" descr="jcaho"/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3166" y="3227388"/>
                <a:ext cx="581025" cy="568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1" name="Rectangle 90"/>
              <p:cNvSpPr>
                <a:spLocks noChangeArrowheads="1"/>
              </p:cNvSpPr>
              <p:nvPr/>
            </p:nvSpPr>
            <p:spPr bwMode="auto">
              <a:xfrm>
                <a:off x="2778366" y="2476500"/>
                <a:ext cx="1190625" cy="647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91440" rIns="45720" bIns="0" anchor="b"/>
              <a:lstStyle>
                <a:lvl1pPr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1pPr>
                <a:lvl2pPr marL="742950" indent="-28575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2pPr>
                <a:lvl3pPr marL="11430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3pPr>
                <a:lvl4pPr marL="16002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4pPr>
                <a:lvl5pPr marL="20574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100" dirty="0"/>
                  <a:t>JCAHO National Patient Safety Goals </a:t>
                </a:r>
              </a:p>
            </p:txBody>
          </p:sp>
        </p:grpSp>
        <p:pic>
          <p:nvPicPr>
            <p:cNvPr id="62" name="Picture 16" descr="20050729_mbox-sc-113h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8666" y="4122738"/>
              <a:ext cx="685800" cy="534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3" name="Group 62"/>
            <p:cNvGrpSpPr/>
            <p:nvPr/>
          </p:nvGrpSpPr>
          <p:grpSpPr>
            <a:xfrm>
              <a:off x="425691" y="3511550"/>
              <a:ext cx="1266825" cy="1746250"/>
              <a:chOff x="425691" y="3511550"/>
              <a:chExt cx="1266825" cy="1746250"/>
            </a:xfrm>
          </p:grpSpPr>
          <p:sp>
            <p:nvSpPr>
              <p:cNvPr id="96" name="Rectangle 43" descr="DoD Med Team ED Study"/>
              <p:cNvSpPr>
                <a:spLocks noChangeArrowheads="1"/>
              </p:cNvSpPr>
              <p:nvPr/>
            </p:nvSpPr>
            <p:spPr bwMode="auto">
              <a:xfrm>
                <a:off x="425691" y="3511550"/>
                <a:ext cx="1266825" cy="527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91440" rIns="45720" bIns="0" anchor="b"/>
              <a:lstStyle>
                <a:lvl1pPr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1pPr>
                <a:lvl2pPr marL="742950" indent="-28575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2pPr>
                <a:lvl3pPr marL="11430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3pPr>
                <a:lvl4pPr marL="16002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4pPr>
                <a:lvl5pPr marL="20574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100" dirty="0"/>
                  <a:t>DoD</a:t>
                </a:r>
                <a:br>
                  <a:rPr lang="en-US" altLang="en-US" sz="1100" dirty="0"/>
                </a:br>
                <a:r>
                  <a:rPr lang="en-US" altLang="en-US" sz="1100" dirty="0"/>
                  <a:t> </a:t>
                </a:r>
                <a:r>
                  <a:rPr lang="en-US" altLang="en-US" sz="1100" dirty="0" err="1"/>
                  <a:t>MedTeams</a:t>
                </a:r>
                <a:r>
                  <a:rPr lang="en-US" altLang="en-US" sz="1100" dirty="0">
                    <a:cs typeface="Arial" pitchFamily="34" charset="0"/>
                  </a:rPr>
                  <a:t>®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100" dirty="0">
                    <a:cs typeface="Arial" pitchFamily="34" charset="0"/>
                  </a:rPr>
                  <a:t>ED Study</a:t>
                </a:r>
              </a:p>
            </p:txBody>
          </p:sp>
          <p:sp>
            <p:nvSpPr>
              <p:cNvPr id="97" name="Line 86" descr="alt=&quot;&quot;"/>
              <p:cNvSpPr>
                <a:spLocks noChangeShapeType="1"/>
              </p:cNvSpPr>
              <p:nvPr/>
            </p:nvSpPr>
            <p:spPr bwMode="auto">
              <a:xfrm flipV="1">
                <a:off x="1033704" y="4419600"/>
                <a:ext cx="0" cy="83820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pic>
            <p:nvPicPr>
              <p:cNvPr id="98" name="Picture 91" descr="alt=&quot;&quot;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8116" y="4102100"/>
                <a:ext cx="561975" cy="555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4" name="Group 63"/>
            <p:cNvGrpSpPr/>
            <p:nvPr/>
          </p:nvGrpSpPr>
          <p:grpSpPr>
            <a:xfrm>
              <a:off x="4249979" y="1828800"/>
              <a:ext cx="1524000" cy="3429000"/>
              <a:chOff x="4249979" y="1828800"/>
              <a:chExt cx="1524000" cy="3429000"/>
            </a:xfrm>
          </p:grpSpPr>
          <p:sp>
            <p:nvSpPr>
              <p:cNvPr id="93" name="Line 72" descr="alt=&quot;&quot;"/>
              <p:cNvSpPr>
                <a:spLocks noChangeShapeType="1"/>
              </p:cNvSpPr>
              <p:nvPr/>
            </p:nvSpPr>
            <p:spPr bwMode="auto">
              <a:xfrm flipV="1">
                <a:off x="4961179" y="2819400"/>
                <a:ext cx="0" cy="243840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" name="Rectangle 37"/>
              <p:cNvSpPr>
                <a:spLocks noChangeArrowheads="1"/>
              </p:cNvSpPr>
              <p:nvPr/>
            </p:nvSpPr>
            <p:spPr bwMode="gray">
              <a:xfrm>
                <a:off x="4249979" y="1828800"/>
                <a:ext cx="1524000" cy="12954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182880" rIns="45720" anchor="b"/>
              <a:lstStyle>
                <a:lvl1pPr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1pPr>
                <a:lvl2pPr marL="742950" indent="-28575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2pPr>
                <a:lvl3pPr marL="11430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3pPr>
                <a:lvl4pPr marL="16002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4pPr>
                <a:lvl5pPr marL="20574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 b="1" dirty="0">
                    <a:solidFill>
                      <a:srgbClr val="996600"/>
                    </a:solidFill>
                  </a:rPr>
                  <a:t>T</a:t>
                </a:r>
                <a:r>
                  <a:rPr lang="en-US" altLang="en-US" sz="1300" b="1" dirty="0">
                    <a:solidFill>
                      <a:srgbClr val="996600"/>
                    </a:solidFill>
                  </a:rPr>
                  <a:t>eam</a:t>
                </a:r>
                <a:r>
                  <a:rPr lang="en-US" altLang="en-US" sz="1600" b="1" dirty="0">
                    <a:solidFill>
                      <a:srgbClr val="996600"/>
                    </a:solidFill>
                  </a:rPr>
                  <a:t>STEPPS®</a:t>
                </a:r>
              </a:p>
            </p:txBody>
          </p:sp>
          <p:pic>
            <p:nvPicPr>
              <p:cNvPr id="95" name="Picture 38" descr="alt=&quot;&quot;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2379" y="1900238"/>
                <a:ext cx="1074737" cy="860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5" name="Line 73" descr="alt=&quot;&quot;"/>
            <p:cNvSpPr>
              <a:spLocks noChangeShapeType="1"/>
            </p:cNvSpPr>
            <p:nvPr/>
          </p:nvSpPr>
          <p:spPr bwMode="auto">
            <a:xfrm flipV="1">
              <a:off x="5345354" y="4670425"/>
              <a:ext cx="0" cy="587375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5578716" y="2136775"/>
              <a:ext cx="1216025" cy="3235325"/>
              <a:chOff x="5578716" y="2136775"/>
              <a:chExt cx="1216025" cy="3235325"/>
            </a:xfrm>
          </p:grpSpPr>
          <p:sp>
            <p:nvSpPr>
              <p:cNvPr id="91" name="Line 72" descr="alt=&quot;&quot;"/>
              <p:cNvSpPr>
                <a:spLocks noChangeShapeType="1"/>
              </p:cNvSpPr>
              <p:nvPr/>
            </p:nvSpPr>
            <p:spPr bwMode="auto">
              <a:xfrm flipV="1">
                <a:off x="6180379" y="2933700"/>
                <a:ext cx="0" cy="243840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2" name="Rectangle 91"/>
              <p:cNvSpPr>
                <a:spLocks noChangeArrowheads="1"/>
              </p:cNvSpPr>
              <p:nvPr/>
            </p:nvSpPr>
            <p:spPr bwMode="gray">
              <a:xfrm>
                <a:off x="5578716" y="2136775"/>
                <a:ext cx="1216025" cy="6143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182880" rIns="45720" anchor="b"/>
              <a:lstStyle>
                <a:lvl1pPr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1pPr>
                <a:lvl2pPr marL="742950" indent="-28575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2pPr>
                <a:lvl3pPr marL="11430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3pPr>
                <a:lvl4pPr marL="16002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4pPr>
                <a:lvl5pPr marL="20574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100"/>
                  <a:t>TeamSTEPPS Released to the Public</a:t>
                </a: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6207366" y="2740025"/>
              <a:ext cx="1206500" cy="2479675"/>
              <a:chOff x="6207366" y="2740025"/>
              <a:chExt cx="1206500" cy="2479675"/>
            </a:xfrm>
          </p:grpSpPr>
          <p:sp>
            <p:nvSpPr>
              <p:cNvPr id="89" name="Line 72" descr="alt=&quot;&quot;"/>
              <p:cNvSpPr>
                <a:spLocks noChangeShapeType="1"/>
              </p:cNvSpPr>
              <p:nvPr/>
            </p:nvSpPr>
            <p:spPr bwMode="auto">
              <a:xfrm flipV="1">
                <a:off x="6789979" y="3511550"/>
                <a:ext cx="0" cy="170815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0" name="Rectangle 37"/>
              <p:cNvSpPr>
                <a:spLocks noChangeArrowheads="1"/>
              </p:cNvSpPr>
              <p:nvPr/>
            </p:nvSpPr>
            <p:spPr bwMode="gray">
              <a:xfrm>
                <a:off x="6207366" y="2740025"/>
                <a:ext cx="1206500" cy="7270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182880" rIns="45720" anchor="b"/>
              <a:lstStyle>
                <a:lvl1pPr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1pPr>
                <a:lvl2pPr marL="742950" indent="-28575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2pPr>
                <a:lvl3pPr marL="11430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3pPr>
                <a:lvl4pPr marL="16002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4pPr>
                <a:lvl5pPr marL="20574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100"/>
                  <a:t>TeamSTEPPS National Implementation Program Began</a:t>
                </a: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7733230" y="2017713"/>
              <a:ext cx="1284288" cy="3248025"/>
              <a:chOff x="7733230" y="2017713"/>
              <a:chExt cx="1284288" cy="3248025"/>
            </a:xfrm>
          </p:grpSpPr>
          <p:pic>
            <p:nvPicPr>
              <p:cNvPr id="86" name="Picture 48" descr="alt=&quot;&quot;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82480" y="2951163"/>
                <a:ext cx="579438" cy="660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7" name="Rectangle 37" descr="Centers for Medicare and Medicaid Services"/>
              <p:cNvSpPr>
                <a:spLocks noChangeArrowheads="1"/>
              </p:cNvSpPr>
              <p:nvPr/>
            </p:nvSpPr>
            <p:spPr bwMode="gray">
              <a:xfrm>
                <a:off x="7733230" y="2017713"/>
                <a:ext cx="1284288" cy="88423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182880" rIns="45720" anchor="b"/>
              <a:lstStyle>
                <a:lvl1pPr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1pPr>
                <a:lvl2pPr marL="742950" indent="-28575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2pPr>
                <a:lvl3pPr marL="11430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3pPr>
                <a:lvl4pPr marL="16002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4pPr>
                <a:lvl5pPr marL="20574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100" dirty="0"/>
                  <a:t>Centers for Medicare &amp; Medicaid Services Partnership for Patients Campaign</a:t>
                </a:r>
              </a:p>
            </p:txBody>
          </p:sp>
          <p:sp>
            <p:nvSpPr>
              <p:cNvPr id="88" name="Line 72" descr="alt=&quot;&quot;"/>
              <p:cNvSpPr>
                <a:spLocks noChangeShapeType="1"/>
              </p:cNvSpPr>
              <p:nvPr/>
            </p:nvSpPr>
            <p:spPr bwMode="auto">
              <a:xfrm flipV="1">
                <a:off x="8415579" y="3775075"/>
                <a:ext cx="0" cy="1490663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7086841" y="3467100"/>
              <a:ext cx="1090613" cy="1873250"/>
              <a:chOff x="7086841" y="3467100"/>
              <a:chExt cx="1090613" cy="1873250"/>
            </a:xfrm>
          </p:grpSpPr>
          <p:sp>
            <p:nvSpPr>
              <p:cNvPr id="83" name="Line 72" descr="alt=&quot;&quot;"/>
              <p:cNvSpPr>
                <a:spLocks noChangeShapeType="1"/>
              </p:cNvSpPr>
              <p:nvPr/>
            </p:nvSpPr>
            <p:spPr bwMode="auto">
              <a:xfrm flipH="1" flipV="1">
                <a:off x="7602538" y="4762500"/>
                <a:ext cx="0" cy="57785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4" name="Rectangle 37"/>
              <p:cNvSpPr>
                <a:spLocks noChangeArrowheads="1"/>
              </p:cNvSpPr>
              <p:nvPr/>
            </p:nvSpPr>
            <p:spPr bwMode="gray">
              <a:xfrm rot="10800000" flipV="1">
                <a:off x="7086841" y="3467100"/>
                <a:ext cx="1090613" cy="4857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182880" rIns="45720" anchor="b"/>
              <a:lstStyle>
                <a:lvl1pPr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1pPr>
                <a:lvl2pPr marL="742950" indent="-28575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2pPr>
                <a:lvl3pPr marL="11430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3pPr>
                <a:lvl4pPr marL="16002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4pPr>
                <a:lvl5pPr marL="20574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tabLst>
                    <a:tab pos="623888" algn="l"/>
                  </a:tabLst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100"/>
                  <a:t>National Implementation of CUSP</a:t>
                </a:r>
              </a:p>
            </p:txBody>
          </p:sp>
          <p:pic>
            <p:nvPicPr>
              <p:cNvPr id="85" name="Picture 38" descr="CUSP Logo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6541" y="3973513"/>
                <a:ext cx="950913" cy="647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0" name="Group 69"/>
            <p:cNvGrpSpPr/>
            <p:nvPr/>
          </p:nvGrpSpPr>
          <p:grpSpPr>
            <a:xfrm>
              <a:off x="396875" y="4846638"/>
              <a:ext cx="8588375" cy="944562"/>
              <a:chOff x="396875" y="4846638"/>
              <a:chExt cx="8588375" cy="944562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700088" y="4846638"/>
                <a:ext cx="7937500" cy="334962"/>
                <a:chOff x="700088" y="4846638"/>
                <a:chExt cx="7937500" cy="334962"/>
              </a:xfrm>
            </p:grpSpPr>
            <p:sp>
              <p:nvSpPr>
                <p:cNvPr id="73" name="Rectangle 78" descr="1995"/>
                <p:cNvSpPr>
                  <a:spLocks noChangeArrowheads="1"/>
                </p:cNvSpPr>
                <p:nvPr/>
              </p:nvSpPr>
              <p:spPr bwMode="gray">
                <a:xfrm>
                  <a:off x="700088" y="4876800"/>
                  <a:ext cx="609600" cy="3048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folHlink"/>
                    </a:buClr>
                    <a:buSzPct val="9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b="1" i="1" dirty="0"/>
                    <a:t>1995</a:t>
                  </a:r>
                </a:p>
              </p:txBody>
            </p:sp>
            <p:sp>
              <p:nvSpPr>
                <p:cNvPr id="74" name="Rectangle 79"/>
                <p:cNvSpPr>
                  <a:spLocks noChangeArrowheads="1"/>
                </p:cNvSpPr>
                <p:nvPr/>
              </p:nvSpPr>
              <p:spPr bwMode="gray">
                <a:xfrm>
                  <a:off x="1481138" y="4876800"/>
                  <a:ext cx="609600" cy="3048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folHlink"/>
                    </a:buClr>
                    <a:buSzPct val="9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b="1" i="1"/>
                    <a:t>1999</a:t>
                  </a:r>
                </a:p>
              </p:txBody>
            </p:sp>
            <p:sp>
              <p:nvSpPr>
                <p:cNvPr id="75" name="Rectangle 80"/>
                <p:cNvSpPr>
                  <a:spLocks noChangeArrowheads="1"/>
                </p:cNvSpPr>
                <p:nvPr/>
              </p:nvSpPr>
              <p:spPr bwMode="gray">
                <a:xfrm>
                  <a:off x="2238375" y="4876800"/>
                  <a:ext cx="609600" cy="3048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folHlink"/>
                    </a:buClr>
                    <a:buSzPct val="9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b="1" i="1"/>
                    <a:t>2001</a:t>
                  </a:r>
                </a:p>
              </p:txBody>
            </p:sp>
            <p:sp>
              <p:nvSpPr>
                <p:cNvPr id="76" name="Rectangle 81"/>
                <p:cNvSpPr>
                  <a:spLocks noChangeArrowheads="1"/>
                </p:cNvSpPr>
                <p:nvPr/>
              </p:nvSpPr>
              <p:spPr bwMode="gray">
                <a:xfrm>
                  <a:off x="3025775" y="4876800"/>
                  <a:ext cx="609600" cy="3048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folHlink"/>
                    </a:buClr>
                    <a:buSzPct val="9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b="1" i="1"/>
                    <a:t>2003</a:t>
                  </a:r>
                </a:p>
              </p:txBody>
            </p:sp>
            <p:sp>
              <p:nvSpPr>
                <p:cNvPr id="77" name="Rectangle 82"/>
                <p:cNvSpPr>
                  <a:spLocks noChangeArrowheads="1"/>
                </p:cNvSpPr>
                <p:nvPr/>
              </p:nvSpPr>
              <p:spPr bwMode="gray">
                <a:xfrm>
                  <a:off x="3862388" y="4876800"/>
                  <a:ext cx="609600" cy="3048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folHlink"/>
                    </a:buClr>
                    <a:buSzPct val="9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b="1" i="1"/>
                    <a:t>2004</a:t>
                  </a:r>
                </a:p>
              </p:txBody>
            </p:sp>
            <p:sp>
              <p:nvSpPr>
                <p:cNvPr id="78" name="Rectangle 83"/>
                <p:cNvSpPr>
                  <a:spLocks noChangeArrowheads="1"/>
                </p:cNvSpPr>
                <p:nvPr/>
              </p:nvSpPr>
              <p:spPr bwMode="gray">
                <a:xfrm>
                  <a:off x="4594225" y="4876800"/>
                  <a:ext cx="609600" cy="3048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folHlink"/>
                    </a:buClr>
                    <a:buSzPct val="9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b="1" i="1"/>
                    <a:t>2005</a:t>
                  </a:r>
                </a:p>
              </p:txBody>
            </p:sp>
            <p:sp>
              <p:nvSpPr>
                <p:cNvPr id="79" name="Rectangle 93"/>
                <p:cNvSpPr>
                  <a:spLocks noChangeArrowheads="1"/>
                </p:cNvSpPr>
                <p:nvPr/>
              </p:nvSpPr>
              <p:spPr bwMode="gray">
                <a:xfrm>
                  <a:off x="5835650" y="4865688"/>
                  <a:ext cx="609600" cy="3048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folHlink"/>
                    </a:buClr>
                    <a:buSzPct val="9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b="1" i="1"/>
                    <a:t>2006</a:t>
                  </a:r>
                </a:p>
              </p:txBody>
            </p:sp>
            <p:sp>
              <p:nvSpPr>
                <p:cNvPr id="80" name="Rectangle 93"/>
                <p:cNvSpPr>
                  <a:spLocks noChangeArrowheads="1"/>
                </p:cNvSpPr>
                <p:nvPr/>
              </p:nvSpPr>
              <p:spPr bwMode="gray">
                <a:xfrm>
                  <a:off x="6477000" y="4859338"/>
                  <a:ext cx="609600" cy="3048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folHlink"/>
                    </a:buClr>
                    <a:buSzPct val="9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b="1" i="1"/>
                    <a:t>2007</a:t>
                  </a:r>
                </a:p>
              </p:txBody>
            </p:sp>
            <p:sp>
              <p:nvSpPr>
                <p:cNvPr id="81" name="Rectangle 93"/>
                <p:cNvSpPr>
                  <a:spLocks noChangeArrowheads="1"/>
                </p:cNvSpPr>
                <p:nvPr/>
              </p:nvSpPr>
              <p:spPr bwMode="gray">
                <a:xfrm>
                  <a:off x="7305675" y="4851400"/>
                  <a:ext cx="609600" cy="3048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folHlink"/>
                    </a:buClr>
                    <a:buSzPct val="9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b="1" i="1"/>
                    <a:t>2008</a:t>
                  </a:r>
                </a:p>
              </p:txBody>
            </p:sp>
            <p:sp>
              <p:nvSpPr>
                <p:cNvPr id="82" name="Rectangle 93"/>
                <p:cNvSpPr>
                  <a:spLocks noChangeArrowheads="1"/>
                </p:cNvSpPr>
                <p:nvPr/>
              </p:nvSpPr>
              <p:spPr bwMode="gray">
                <a:xfrm>
                  <a:off x="8027988" y="4846638"/>
                  <a:ext cx="609600" cy="30480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folHlink"/>
                    </a:buClr>
                    <a:buSzPct val="90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1pPr>
                  <a:lvl2pPr marL="742950" indent="-28575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SzPct val="7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2pPr>
                  <a:lvl3pPr marL="11430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folHlink"/>
                    </a:buClr>
                    <a:buSzPct val="55000"/>
                    <a:buFont typeface="Wingdings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3pPr>
                  <a:lvl4pPr marL="16002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4pPr>
                  <a:lvl5pPr marL="2057400" indent="-228600" eaLnBrk="0" hangingPunct="0">
                    <a:lnSpc>
                      <a:spcPct val="95000"/>
                    </a:lnSpc>
                    <a:spcBef>
                      <a:spcPct val="40000"/>
                    </a:spcBef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5pPr>
                  <a:lvl6pPr marL="25146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6pPr>
                  <a:lvl7pPr marL="29718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7pPr>
                  <a:lvl8pPr marL="34290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8pPr>
                  <a:lvl9pPr marL="3886200" indent="-228600" eaLnBrk="0" fontAlgn="base" hangingPunct="0">
                    <a:lnSpc>
                      <a:spcPct val="95000"/>
                    </a:lnSpc>
                    <a:spcBef>
                      <a:spcPct val="4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Font typeface="Wingdings" pitchFamily="2" charset="2"/>
                    <a:buChar char="§"/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ヒラギノ角ゴ Pro W3" pitchFamily="127" charset="-128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1600" b="1" i="1" dirty="0"/>
                    <a:t>2011</a:t>
                  </a:r>
                </a:p>
              </p:txBody>
            </p:sp>
          </p:grpSp>
          <p:sp>
            <p:nvSpPr>
              <p:cNvPr id="72" name="AutoShape 49" descr="Medical Team Training Timeline"/>
              <p:cNvSpPr>
                <a:spLocks noChangeArrowheads="1"/>
              </p:cNvSpPr>
              <p:nvPr/>
            </p:nvSpPr>
            <p:spPr bwMode="auto">
              <a:xfrm>
                <a:off x="396875" y="5105400"/>
                <a:ext cx="8588375" cy="685800"/>
              </a:xfrm>
              <a:prstGeom prst="rightArrow">
                <a:avLst>
                  <a:gd name="adj1" fmla="val 59722"/>
                  <a:gd name="adj2" fmla="val 82618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folHlink"/>
                  </a:buClr>
                  <a:buSzPct val="9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1pPr>
                <a:lvl2pPr marL="742950" indent="-28575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SzPct val="7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2pPr>
                <a:lvl3pPr marL="11430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folHlink"/>
                  </a:buClr>
                  <a:buSzPct val="55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3pPr>
                <a:lvl4pPr marL="16002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4pPr>
                <a:lvl5pPr marL="2057400" indent="-228600" eaLnBrk="0" hangingPunct="0">
                  <a:lnSpc>
                    <a:spcPct val="95000"/>
                  </a:lnSpc>
                  <a:spcBef>
                    <a:spcPct val="4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5pPr>
                <a:lvl6pPr marL="25146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6pPr>
                <a:lvl7pPr marL="29718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7pPr>
                <a:lvl8pPr marL="34290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8pPr>
                <a:lvl9pPr marL="3886200" indent="-228600" eaLnBrk="0" fontAlgn="base" hangingPunct="0">
                  <a:lnSpc>
                    <a:spcPct val="95000"/>
                  </a:lnSpc>
                  <a:spcBef>
                    <a:spcPct val="4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Arial" pitchFamily="34" charset="0"/>
                    <a:ea typeface="ヒラギノ角ゴ Pro W3" pitchFamily="127" charset="-128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000" b="1" dirty="0"/>
                  <a:t>Medical Team Training</a:t>
                </a:r>
                <a:endParaRPr lang="en-US" altLang="en-US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0267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72" descr="Team St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438" y="1097280"/>
            <a:ext cx="3810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3543300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US" dirty="0"/>
              <a:t>Team Strategies &amp; Tools to Enhance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dirty="0"/>
              <a:t>Performance &amp; Patient Safety</a:t>
            </a:r>
          </a:p>
          <a:p>
            <a:pPr lvl="1">
              <a:buClr>
                <a:srgbClr val="B2B2B2"/>
              </a:buClr>
              <a:buSzPct val="90000"/>
              <a:defRPr/>
            </a:pPr>
            <a:r>
              <a:rPr lang="en-US" sz="2000" dirty="0"/>
              <a:t>Based on more than 30 years of research and evidence</a:t>
            </a:r>
          </a:p>
          <a:p>
            <a:pPr lvl="1">
              <a:buClr>
                <a:srgbClr val="B2B2B2"/>
              </a:buClr>
              <a:buSzPct val="90000"/>
              <a:defRPr/>
            </a:pPr>
            <a:r>
              <a:rPr lang="en-US" sz="2000" dirty="0"/>
              <a:t>Team training programs have been shown to improve attitudes, increase knowledge, and improve behavioral skills</a:t>
            </a:r>
          </a:p>
          <a:p>
            <a:pPr lvl="1">
              <a:buClr>
                <a:srgbClr val="B2B2B2"/>
              </a:buClr>
              <a:buSzPct val="90000"/>
              <a:defRPr/>
            </a:pPr>
            <a:r>
              <a:rPr lang="en-US" sz="2000" dirty="0"/>
              <a:t>Salas, et al. (2008) meta-analysis provided evidence that team training had a moderate, positive effect on team outcomes (ρ</a:t>
            </a:r>
            <a:r>
              <a:rPr lang="en-US" sz="2000" i="1" dirty="0"/>
              <a:t> </a:t>
            </a:r>
            <a:r>
              <a:rPr lang="en-US" sz="2000" dirty="0"/>
              <a:t>= .38)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009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>
                <a:ea typeface="ヒラギノ角ゴ Pro W3" pitchFamily="127" charset="-128"/>
              </a:rPr>
              <a:t>What Makes Up Team Performance?</a:t>
            </a:r>
          </a:p>
        </p:txBody>
      </p:sp>
      <p:pic>
        <p:nvPicPr>
          <p:cNvPr id="16388" name="Picture 3" descr="TeamSTEPPS 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1827213"/>
            <a:ext cx="3765550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4" descr="alt=&quot;&quot;"/>
          <p:cNvSpPr>
            <a:spLocks noChangeArrowheads="1"/>
          </p:cNvSpPr>
          <p:nvPr/>
        </p:nvSpPr>
        <p:spPr bwMode="auto">
          <a:xfrm>
            <a:off x="928688" y="2516188"/>
            <a:ext cx="2119312" cy="989012"/>
          </a:xfrm>
          <a:prstGeom prst="rect">
            <a:avLst/>
          </a:prstGeom>
          <a:solidFill>
            <a:srgbClr val="E7E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6390" name="Text Box 5" descr="Knowledge Cognitions &quot;Think&quot;"/>
          <p:cNvSpPr txBox="1">
            <a:spLocks noChangeArrowheads="1"/>
          </p:cNvSpPr>
          <p:nvPr/>
        </p:nvSpPr>
        <p:spPr bwMode="auto">
          <a:xfrm>
            <a:off x="1022350" y="2562225"/>
            <a:ext cx="19383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i="1" dirty="0"/>
              <a:t>Knowledge</a:t>
            </a:r>
            <a:br>
              <a:rPr lang="en-US" altLang="en-US" sz="1800" dirty="0"/>
            </a:br>
            <a:r>
              <a:rPr lang="en-US" altLang="en-US" sz="1800" dirty="0"/>
              <a:t>Cognitions</a:t>
            </a:r>
            <a:br>
              <a:rPr lang="en-US" altLang="en-US" sz="1800" dirty="0"/>
            </a:br>
            <a:r>
              <a:rPr lang="en-US" altLang="en-US" sz="1800" dirty="0"/>
              <a:t>“Think”</a:t>
            </a:r>
          </a:p>
        </p:txBody>
      </p:sp>
      <p:sp>
        <p:nvSpPr>
          <p:cNvPr id="16391" name="Line 6" descr="alt=&quot;&quot;"/>
          <p:cNvSpPr>
            <a:spLocks noChangeShapeType="1"/>
          </p:cNvSpPr>
          <p:nvPr/>
        </p:nvSpPr>
        <p:spPr bwMode="auto">
          <a:xfrm>
            <a:off x="2374900" y="3503613"/>
            <a:ext cx="688975" cy="7239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392" name="Line 11" descr="alt=&quot;&quot;"/>
          <p:cNvSpPr>
            <a:spLocks noChangeShapeType="1"/>
          </p:cNvSpPr>
          <p:nvPr/>
        </p:nvSpPr>
        <p:spPr bwMode="auto">
          <a:xfrm flipH="1">
            <a:off x="6294438" y="3584575"/>
            <a:ext cx="588962" cy="60801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393" name="Line 12" descr="alt=&quot;&quot;"/>
          <p:cNvSpPr>
            <a:spLocks noChangeShapeType="1"/>
          </p:cNvSpPr>
          <p:nvPr/>
        </p:nvSpPr>
        <p:spPr bwMode="auto">
          <a:xfrm flipV="1">
            <a:off x="4702175" y="4598988"/>
            <a:ext cx="0" cy="6699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394" name="Rectangle 9" descr="Attitudes affect &quot;feel&quot;"/>
          <p:cNvSpPr>
            <a:spLocks noChangeArrowheads="1"/>
          </p:cNvSpPr>
          <p:nvPr/>
        </p:nvSpPr>
        <p:spPr bwMode="auto">
          <a:xfrm>
            <a:off x="6248400" y="2605088"/>
            <a:ext cx="2119313" cy="989012"/>
          </a:xfrm>
          <a:prstGeom prst="rect">
            <a:avLst/>
          </a:prstGeom>
          <a:solidFill>
            <a:srgbClr val="E7E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6395" name="Text Box 10"/>
          <p:cNvSpPr txBox="1">
            <a:spLocks noChangeArrowheads="1"/>
          </p:cNvSpPr>
          <p:nvPr/>
        </p:nvSpPr>
        <p:spPr bwMode="auto">
          <a:xfrm>
            <a:off x="6321425" y="2651125"/>
            <a:ext cx="19383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i="1"/>
              <a:t>Attitudes</a:t>
            </a:r>
            <a:br>
              <a:rPr lang="en-US" altLang="en-US" sz="1800" i="1"/>
            </a:br>
            <a:r>
              <a:rPr lang="en-US" altLang="en-US" sz="1800"/>
              <a:t>Affect</a:t>
            </a:r>
            <a:br>
              <a:rPr lang="en-US" altLang="en-US" sz="1800"/>
            </a:br>
            <a:r>
              <a:rPr lang="en-US" altLang="en-US" sz="1800"/>
              <a:t>“Feel”</a:t>
            </a:r>
          </a:p>
        </p:txBody>
      </p:sp>
      <p:sp>
        <p:nvSpPr>
          <p:cNvPr id="16396" name="Rectangle 7" descr="Skills Behaviors &quot;Do&quot;"/>
          <p:cNvSpPr>
            <a:spLocks noChangeArrowheads="1"/>
          </p:cNvSpPr>
          <p:nvPr/>
        </p:nvSpPr>
        <p:spPr bwMode="auto">
          <a:xfrm>
            <a:off x="3649663" y="5181600"/>
            <a:ext cx="2119312" cy="989013"/>
          </a:xfrm>
          <a:prstGeom prst="rect">
            <a:avLst/>
          </a:prstGeom>
          <a:solidFill>
            <a:srgbClr val="E7E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6397" name="Text Box 8"/>
          <p:cNvSpPr txBox="1">
            <a:spLocks noChangeArrowheads="1"/>
          </p:cNvSpPr>
          <p:nvPr/>
        </p:nvSpPr>
        <p:spPr bwMode="auto">
          <a:xfrm>
            <a:off x="3722688" y="5227638"/>
            <a:ext cx="193833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057400" indent="-228600" eaLnBrk="0" hangingPunct="0">
              <a:lnSpc>
                <a:spcPct val="95000"/>
              </a:lnSpc>
              <a:spcBef>
                <a:spcPct val="40000"/>
              </a:spcBef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i="1"/>
              <a:t>Skills</a:t>
            </a:r>
            <a:br>
              <a:rPr lang="en-US" altLang="en-US" sz="1800"/>
            </a:br>
            <a:r>
              <a:rPr lang="en-US" altLang="en-US" sz="1800"/>
              <a:t>Behaviors</a:t>
            </a:r>
            <a:br>
              <a:rPr lang="en-US" altLang="en-US" sz="1800"/>
            </a:br>
            <a:r>
              <a:rPr lang="en-US" altLang="en-US" sz="1800"/>
              <a:t>“Do”</a:t>
            </a:r>
          </a:p>
        </p:txBody>
      </p:sp>
    </p:spTree>
    <p:extLst>
      <p:ext uri="{BB962C8B-B14F-4D97-AF65-F5344CB8AC3E}">
        <p14:creationId xmlns:p14="http://schemas.microsoft.com/office/powerpoint/2010/main" val="3848581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Outcomes of Team Competencies</a:t>
            </a:r>
          </a:p>
        </p:txBody>
      </p:sp>
      <p:sp>
        <p:nvSpPr>
          <p:cNvPr id="17412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828800"/>
            <a:ext cx="3810000" cy="35433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000" b="1" dirty="0">
                <a:ea typeface="ヒラギノ角ゴ Pro W3" pitchFamily="127" charset="-128"/>
              </a:rPr>
              <a:t>Knowledge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dirty="0">
                <a:ea typeface="ヒラギノ角ゴ Pro W3" pitchFamily="127" charset="-128"/>
              </a:rPr>
              <a:t>Shared Mental Model</a:t>
            </a:r>
          </a:p>
          <a:p>
            <a:pPr lvl="1" eaLnBrk="1" hangingPunct="1">
              <a:spcBef>
                <a:spcPct val="0"/>
              </a:spcBef>
            </a:pPr>
            <a:endParaRPr lang="en-US" altLang="en-US" sz="2000" dirty="0">
              <a:ea typeface="ヒラギノ角ゴ Pro W3" pitchFamily="127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 b="1" dirty="0">
                <a:ea typeface="ヒラギノ角ゴ Pro W3" pitchFamily="127" charset="-128"/>
              </a:rPr>
              <a:t>Attitudes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dirty="0">
                <a:ea typeface="ヒラギノ角ゴ Pro W3" pitchFamily="127" charset="-128"/>
              </a:rPr>
              <a:t>Mutual Trust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dirty="0">
                <a:ea typeface="ヒラギノ角ゴ Pro W3" pitchFamily="127" charset="-128"/>
              </a:rPr>
              <a:t>Team Orientation</a:t>
            </a:r>
          </a:p>
          <a:p>
            <a:pPr lvl="1" eaLnBrk="1" hangingPunct="1">
              <a:spcBef>
                <a:spcPct val="0"/>
              </a:spcBef>
            </a:pPr>
            <a:endParaRPr lang="en-US" altLang="en-US" sz="2000" dirty="0">
              <a:ea typeface="ヒラギノ角ゴ Pro W3" pitchFamily="127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2000" b="1" dirty="0">
                <a:ea typeface="ヒラギノ角ゴ Pro W3" pitchFamily="127" charset="-128"/>
              </a:rPr>
              <a:t>Performance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dirty="0">
                <a:ea typeface="ヒラギノ角ゴ Pro W3" pitchFamily="127" charset="-128"/>
              </a:rPr>
              <a:t>Adaptability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dirty="0">
                <a:ea typeface="ヒラギノ角ゴ Pro W3" pitchFamily="127" charset="-128"/>
              </a:rPr>
              <a:t>Accuracy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dirty="0">
                <a:ea typeface="ヒラギノ角ゴ Pro W3" pitchFamily="127" charset="-128"/>
              </a:rPr>
              <a:t>Productivity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dirty="0">
                <a:ea typeface="ヒラギノ角ゴ Pro W3" pitchFamily="127" charset="-128"/>
              </a:rPr>
              <a:t>Efficiency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dirty="0">
                <a:ea typeface="ヒラギノ角ゴ Pro W3" pitchFamily="127" charset="-128"/>
              </a:rPr>
              <a:t>Safety</a:t>
            </a:r>
          </a:p>
        </p:txBody>
      </p:sp>
      <p:pic>
        <p:nvPicPr>
          <p:cNvPr id="17413" name="Picture 5" descr="TeamSTEPPS mode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38" y="1789113"/>
            <a:ext cx="5595937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34057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pitchFamily="127" charset="-128"/>
              </a:rPr>
              <a:t>High-Performing Teams</a:t>
            </a:r>
          </a:p>
        </p:txBody>
      </p:sp>
      <p:sp>
        <p:nvSpPr>
          <p:cNvPr id="1843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8001000" cy="441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200" dirty="0">
                <a:ea typeface="ヒラギノ角ゴ Pro W3" pitchFamily="127" charset="-128"/>
              </a:rPr>
              <a:t>	</a:t>
            </a:r>
            <a:r>
              <a:rPr lang="en-US" altLang="en-US" sz="2200" b="1" dirty="0">
                <a:ea typeface="ヒラギノ角ゴ Pro W3" pitchFamily="127" charset="-128"/>
              </a:rPr>
              <a:t>Teams that perform well:</a:t>
            </a:r>
          </a:p>
          <a:p>
            <a:pPr lvl="1"/>
            <a:r>
              <a:rPr lang="en-US" altLang="en-US" sz="2200" dirty="0">
                <a:ea typeface="ヒラギノ角ゴ Pro W3" pitchFamily="127" charset="-128"/>
              </a:rPr>
              <a:t>Hold shared mental models</a:t>
            </a:r>
          </a:p>
          <a:p>
            <a:pPr lvl="1">
              <a:spcBef>
                <a:spcPct val="10000"/>
              </a:spcBef>
            </a:pPr>
            <a:r>
              <a:rPr lang="en-US" altLang="en-US" sz="2200" dirty="0">
                <a:ea typeface="ヒラギノ角ゴ Pro W3" pitchFamily="127" charset="-128"/>
              </a:rPr>
              <a:t>Have clear roles and responsibilities</a:t>
            </a:r>
          </a:p>
          <a:p>
            <a:pPr lvl="1">
              <a:spcBef>
                <a:spcPct val="10000"/>
              </a:spcBef>
            </a:pPr>
            <a:r>
              <a:rPr lang="en-US" altLang="en-US" sz="2200" dirty="0">
                <a:ea typeface="ヒラギノ角ゴ Pro W3" pitchFamily="127" charset="-128"/>
              </a:rPr>
              <a:t>Have clear, valued, and shared vision</a:t>
            </a:r>
          </a:p>
          <a:p>
            <a:pPr lvl="1">
              <a:spcBef>
                <a:spcPct val="10000"/>
              </a:spcBef>
            </a:pPr>
            <a:r>
              <a:rPr lang="en-US" altLang="en-US" sz="2200" dirty="0">
                <a:ea typeface="ヒラギノ角ゴ Pro W3" pitchFamily="127" charset="-128"/>
              </a:rPr>
              <a:t>Optimize resources</a:t>
            </a:r>
          </a:p>
          <a:p>
            <a:pPr lvl="1">
              <a:spcBef>
                <a:spcPct val="10000"/>
              </a:spcBef>
            </a:pPr>
            <a:r>
              <a:rPr lang="en-US" altLang="en-US" sz="2200" dirty="0">
                <a:ea typeface="ヒラギノ角ゴ Pro W3" pitchFamily="127" charset="-128"/>
              </a:rPr>
              <a:t>Have strong team leadership</a:t>
            </a:r>
          </a:p>
          <a:p>
            <a:pPr lvl="1">
              <a:spcBef>
                <a:spcPct val="10000"/>
              </a:spcBef>
            </a:pPr>
            <a:r>
              <a:rPr lang="en-US" altLang="en-US" sz="2200" dirty="0">
                <a:ea typeface="ヒラギノ角ゴ Pro W3" pitchFamily="127" charset="-128"/>
              </a:rPr>
              <a:t>Engage in a regular discipline of feedback</a:t>
            </a:r>
          </a:p>
          <a:p>
            <a:pPr lvl="1">
              <a:spcBef>
                <a:spcPct val="10000"/>
              </a:spcBef>
            </a:pPr>
            <a:r>
              <a:rPr lang="en-US" altLang="en-US" sz="2200" dirty="0">
                <a:ea typeface="ヒラギノ角ゴ Pro W3" pitchFamily="127" charset="-128"/>
              </a:rPr>
              <a:t>Develop a strong sense of collective trust and confidence </a:t>
            </a:r>
          </a:p>
          <a:p>
            <a:pPr lvl="1">
              <a:spcBef>
                <a:spcPct val="10000"/>
              </a:spcBef>
            </a:pPr>
            <a:r>
              <a:rPr lang="en-US" altLang="en-US" sz="2200" dirty="0">
                <a:ea typeface="ヒラギノ角ゴ Pro W3" pitchFamily="127" charset="-128"/>
              </a:rPr>
              <a:t>Create mechanisms to cooperate and coordinate</a:t>
            </a:r>
          </a:p>
          <a:p>
            <a:pPr lvl="1">
              <a:spcBef>
                <a:spcPct val="10000"/>
              </a:spcBef>
            </a:pPr>
            <a:r>
              <a:rPr lang="en-US" altLang="en-US" sz="2200" dirty="0">
                <a:ea typeface="ヒラギノ角ゴ Pro W3" pitchFamily="127" charset="-128"/>
              </a:rPr>
              <a:t>Manage and optimize performance outcomes</a:t>
            </a:r>
          </a:p>
          <a:p>
            <a:pPr lvl="1" algn="r">
              <a:buFont typeface="Wingdings" pitchFamily="2" charset="2"/>
              <a:buNone/>
            </a:pPr>
            <a:r>
              <a:rPr lang="en-US" altLang="en-US" sz="2200" b="1" dirty="0">
                <a:ea typeface="ヒラギノ角ゴ Pro W3" pitchFamily="127" charset="-128"/>
              </a:rPr>
              <a:t>	</a:t>
            </a:r>
            <a:r>
              <a:rPr lang="en-US" altLang="en-US" sz="2000" i="1" dirty="0">
                <a:ea typeface="ヒラギノ角ゴ Pro W3" pitchFamily="127" charset="-128"/>
              </a:rPr>
              <a:t>(Salas, et al., 2004)</a:t>
            </a:r>
          </a:p>
        </p:txBody>
      </p:sp>
    </p:spTree>
    <p:extLst>
      <p:ext uri="{BB962C8B-B14F-4D97-AF65-F5344CB8AC3E}">
        <p14:creationId xmlns:p14="http://schemas.microsoft.com/office/powerpoint/2010/main" val="2074701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ea typeface="ヒラギノ角ゴ Pro W3" pitchFamily="127" charset="-128"/>
              </a:rPr>
              <a:t>Evidence That TeamSTEPPS Works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92931" y="1791494"/>
            <a:ext cx="3962400" cy="4318000"/>
          </a:xfrm>
          <a:solidFill>
            <a:srgbClr val="CCCC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rgbClr val="808080"/>
              </a:buClr>
              <a:buFont typeface="Arial" panose="020B0604020202020204" pitchFamily="34" charset="0"/>
              <a:buChar char="■"/>
              <a:defRPr/>
            </a:pPr>
            <a:r>
              <a:rPr lang="en-US" sz="2000" dirty="0">
                <a:solidFill>
                  <a:schemeClr val="tx1"/>
                </a:solidFill>
              </a:rPr>
              <a:t>Thomas &amp; </a:t>
            </a:r>
            <a:r>
              <a:rPr lang="en-US" sz="2000" dirty="0" err="1">
                <a:solidFill>
                  <a:schemeClr val="tx1"/>
                </a:solidFill>
              </a:rPr>
              <a:t>Galla</a:t>
            </a:r>
            <a:r>
              <a:rPr lang="en-US" sz="2000" dirty="0">
                <a:solidFill>
                  <a:schemeClr val="tx1"/>
                </a:solidFill>
              </a:rPr>
              <a:t> (2013)</a:t>
            </a:r>
          </a:p>
          <a:p>
            <a:pPr marL="574675" lvl="1" indent="-234950">
              <a:buClr>
                <a:srgbClr val="808080"/>
              </a:buClr>
              <a:buSzPct val="90000"/>
              <a:buFont typeface="Arial" panose="020B0604020202020204" pitchFamily="34" charset="0"/>
              <a:buChar char="■"/>
              <a:defRPr/>
            </a:pPr>
            <a:r>
              <a:rPr lang="en-US" sz="1800" dirty="0" err="1">
                <a:solidFill>
                  <a:schemeClr val="tx1"/>
                </a:solidFill>
              </a:rPr>
              <a:t>Systemwide</a:t>
            </a:r>
            <a:r>
              <a:rPr lang="en-US" sz="1800" dirty="0">
                <a:solidFill>
                  <a:schemeClr val="tx1"/>
                </a:solidFill>
              </a:rPr>
              <a:t> implementation</a:t>
            </a:r>
          </a:p>
          <a:p>
            <a:pPr marL="574675" lvl="1" indent="-234950">
              <a:buClr>
                <a:srgbClr val="808080"/>
              </a:buClr>
              <a:buSzPct val="90000"/>
              <a:buFont typeface="Arial" panose="020B0604020202020204" pitchFamily="34" charset="0"/>
              <a:buChar char="■"/>
              <a:defRPr/>
            </a:pPr>
            <a:r>
              <a:rPr lang="en-US" sz="1800" dirty="0">
                <a:solidFill>
                  <a:schemeClr val="tx1"/>
                </a:solidFill>
              </a:rPr>
              <a:t>Pre- and post-</a:t>
            </a:r>
            <a:r>
              <a:rPr lang="en-US" sz="1800" dirty="0" err="1">
                <a:solidFill>
                  <a:schemeClr val="tx1"/>
                </a:solidFill>
              </a:rPr>
              <a:t>TeamSTEPPS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training results:</a:t>
            </a:r>
          </a:p>
          <a:p>
            <a:pPr marL="796925" lvl="2" indent="-222250">
              <a:buClr>
                <a:srgbClr val="808080"/>
              </a:buClr>
              <a:buSzPct val="90000"/>
              <a:buFont typeface="Arial" panose="020B0604020202020204" pitchFamily="34" charset="0"/>
              <a:buChar char="■"/>
              <a:tabLst>
                <a:tab pos="796925" algn="l"/>
              </a:tabLst>
              <a:defRPr/>
            </a:pPr>
            <a:r>
              <a:rPr lang="en-US" sz="1600" dirty="0">
                <a:solidFill>
                  <a:schemeClr val="tx1"/>
                </a:solidFill>
              </a:rPr>
              <a:t>Significant improvement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in HSOPS scores on Feedback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and Communication About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Error, Frequency of Events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Reported, Hospital Handoffs and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Transitions, and Teamwork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Across Units</a:t>
            </a:r>
          </a:p>
          <a:p>
            <a:pPr marL="796925" lvl="2" indent="-222250">
              <a:buClr>
                <a:srgbClr val="808080"/>
              </a:buClr>
              <a:buSzPct val="90000"/>
              <a:buFont typeface="Arial" panose="020B0604020202020204" pitchFamily="34" charset="0"/>
              <a:buChar char="■"/>
              <a:defRPr/>
            </a:pPr>
            <a:r>
              <a:rPr lang="en-US" sz="1600" dirty="0">
                <a:solidFill>
                  <a:schemeClr val="tx1"/>
                </a:solidFill>
              </a:rPr>
              <a:t>Incremental changes evident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through reduction of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nosocomial infections, falls,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birth trauma, and other incidents</a:t>
            </a:r>
          </a:p>
        </p:txBody>
      </p:sp>
      <p:sp>
        <p:nvSpPr>
          <p:cNvPr id="19460" name="Content Placeholder 4"/>
          <p:cNvSpPr>
            <a:spLocks noGrp="1" noChangeArrowheads="1"/>
          </p:cNvSpPr>
          <p:nvPr>
            <p:ph sz="half" idx="1"/>
          </p:nvPr>
        </p:nvSpPr>
        <p:spPr>
          <a:xfrm>
            <a:off x="4810125" y="1790700"/>
            <a:ext cx="3810000" cy="4319588"/>
          </a:xfrm>
          <a:solidFill>
            <a:srgbClr val="CCCC99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buClr>
                <a:srgbClr val="808080"/>
              </a:buClr>
              <a:buFont typeface="Arial" panose="020B0604020202020204" pitchFamily="34" charset="0"/>
              <a:buChar char="■"/>
            </a:pPr>
            <a:r>
              <a:rPr lang="en-US" altLang="en-US" sz="2000" dirty="0">
                <a:ea typeface="ヒラギノ角ゴ Pro W3" pitchFamily="127" charset="-128"/>
              </a:rPr>
              <a:t>Howe (2014)</a:t>
            </a:r>
          </a:p>
          <a:p>
            <a:pPr marL="574675" lvl="1" indent="-234950">
              <a:buClr>
                <a:srgbClr val="808080"/>
              </a:buClr>
              <a:buSzPct val="90000"/>
              <a:buFont typeface="Arial" panose="020B0604020202020204" pitchFamily="34" charset="0"/>
              <a:buChar char="■"/>
            </a:pPr>
            <a:r>
              <a:rPr lang="en-US" altLang="en-US" sz="1800" dirty="0">
                <a:ea typeface="ヒラギノ角ゴ Pro W3" pitchFamily="127" charset="-128"/>
              </a:rPr>
              <a:t>Certified nurse aide </a:t>
            </a:r>
            <a:br>
              <a:rPr lang="en-US" altLang="en-US" sz="1800" dirty="0">
                <a:ea typeface="ヒラギノ角ゴ Pro W3" pitchFamily="127" charset="-128"/>
              </a:rPr>
            </a:br>
            <a:r>
              <a:rPr lang="en-US" altLang="en-US" sz="1800" dirty="0">
                <a:ea typeface="ヒラギノ角ゴ Pro W3" pitchFamily="127" charset="-128"/>
              </a:rPr>
              <a:t>implementation </a:t>
            </a:r>
          </a:p>
          <a:p>
            <a:pPr marL="574675" lvl="1" indent="-234950">
              <a:buClr>
                <a:srgbClr val="808080"/>
              </a:buClr>
              <a:buSzPct val="90000"/>
              <a:buFont typeface="Arial" panose="020B0604020202020204" pitchFamily="34" charset="0"/>
              <a:buChar char="■"/>
            </a:pPr>
            <a:r>
              <a:rPr lang="en-US" altLang="en-US" sz="1800" dirty="0">
                <a:ea typeface="ヒラギノ角ゴ Pro W3" pitchFamily="127" charset="-128"/>
              </a:rPr>
              <a:t>Pre- and post-TeamSTEPPS </a:t>
            </a:r>
            <a:br>
              <a:rPr lang="en-US" altLang="en-US" sz="1800" dirty="0">
                <a:ea typeface="ヒラギノ角ゴ Pro W3" pitchFamily="127" charset="-128"/>
              </a:rPr>
            </a:br>
            <a:r>
              <a:rPr lang="en-US" altLang="en-US" sz="1800" dirty="0">
                <a:ea typeface="ヒラギノ角ゴ Pro W3" pitchFamily="127" charset="-128"/>
              </a:rPr>
              <a:t>training results:</a:t>
            </a:r>
          </a:p>
          <a:p>
            <a:pPr marL="796925" lvl="2" indent="-222250">
              <a:buClr>
                <a:srgbClr val="808080"/>
              </a:buClr>
              <a:buSzPct val="90000"/>
              <a:buFont typeface="Arial" panose="020B0604020202020204" pitchFamily="34" charset="0"/>
              <a:buChar char="■"/>
              <a:tabLst>
                <a:tab pos="5257800" algn="l"/>
              </a:tabLst>
              <a:defRPr/>
            </a:pPr>
            <a:r>
              <a:rPr lang="en-US" altLang="en-US" sz="1600" kern="1200" dirty="0">
                <a:ea typeface="ヒラギノ角ゴ Pro W3" pitchFamily="127" charset="-128"/>
                <a:cs typeface="+mn-cs"/>
              </a:rPr>
              <a:t>Improved scores on several </a:t>
            </a:r>
            <a:br>
              <a:rPr lang="en-US" altLang="en-US" sz="1600" kern="1200" dirty="0">
                <a:ea typeface="ヒラギノ角ゴ Pro W3" pitchFamily="127" charset="-128"/>
                <a:cs typeface="+mn-cs"/>
              </a:rPr>
            </a:br>
            <a:r>
              <a:rPr lang="en-US" altLang="en-US" sz="1600" kern="1200" dirty="0">
                <a:ea typeface="ヒラギノ角ゴ Pro W3" pitchFamily="127" charset="-128"/>
                <a:cs typeface="+mn-cs"/>
              </a:rPr>
              <a:t>Quality of Life survey subscales</a:t>
            </a:r>
          </a:p>
          <a:p>
            <a:pPr marL="796925" lvl="2" indent="-222250">
              <a:buClr>
                <a:srgbClr val="808080"/>
              </a:buClr>
              <a:buSzPct val="90000"/>
              <a:buFont typeface="Arial" panose="020B0604020202020204" pitchFamily="34" charset="0"/>
              <a:buChar char="■"/>
              <a:tabLst>
                <a:tab pos="5257800" algn="l"/>
              </a:tabLst>
              <a:defRPr/>
            </a:pPr>
            <a:r>
              <a:rPr lang="en-US" altLang="en-US" sz="1600" kern="1200" dirty="0">
                <a:ea typeface="ヒラギノ角ゴ Pro W3" pitchFamily="127" charset="-128"/>
                <a:cs typeface="+mn-cs"/>
              </a:rPr>
              <a:t>Enhanced perceived </a:t>
            </a:r>
            <a:br>
              <a:rPr lang="en-US" altLang="en-US" sz="1600" kern="1200" dirty="0">
                <a:ea typeface="ヒラギノ角ゴ Pro W3" pitchFamily="127" charset="-128"/>
                <a:cs typeface="+mn-cs"/>
              </a:rPr>
            </a:br>
            <a:r>
              <a:rPr lang="en-US" altLang="en-US" sz="1600" kern="1200" dirty="0">
                <a:ea typeface="ヒラギノ角ゴ Pro W3" pitchFamily="127" charset="-128"/>
                <a:cs typeface="+mn-cs"/>
              </a:rPr>
              <a:t>empowerment of the </a:t>
            </a:r>
            <a:br>
              <a:rPr lang="en-US" altLang="en-US" sz="1600" kern="1200" dirty="0">
                <a:ea typeface="ヒラギノ角ゴ Pro W3" pitchFamily="127" charset="-128"/>
                <a:cs typeface="+mn-cs"/>
              </a:rPr>
            </a:br>
            <a:r>
              <a:rPr lang="en-US" altLang="en-US" sz="1600" kern="1200" dirty="0">
                <a:ea typeface="ヒラギノ角ゴ Pro W3" pitchFamily="127" charset="-128"/>
                <a:cs typeface="+mn-cs"/>
              </a:rPr>
              <a:t>certified nurse aides</a:t>
            </a:r>
          </a:p>
        </p:txBody>
      </p:sp>
    </p:spTree>
    <p:extLst>
      <p:ext uri="{BB962C8B-B14F-4D97-AF65-F5344CB8AC3E}">
        <p14:creationId xmlns:p14="http://schemas.microsoft.com/office/powerpoint/2010/main" val="937140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Applying </a:t>
            </a:r>
            <a:r>
              <a:rPr lang="en-US" altLang="en-US" dirty="0" err="1">
                <a:ea typeface="ヒラギノ角ゴ Pro W3" pitchFamily="127" charset="-128"/>
              </a:rPr>
              <a:t>TeamSTEPPS</a:t>
            </a:r>
            <a:r>
              <a:rPr lang="en-US" altLang="en-US" dirty="0">
                <a:ea typeface="ヒラギノ角ゴ Pro W3" pitchFamily="127" charset="-128"/>
              </a:rPr>
              <a:t> Exercise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331913" y="1906588"/>
            <a:ext cx="7313612" cy="35433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/>
              <a:t>Please answer the following question on your TeamSTEPPS Implementation Worksheet, which we will continue to complete at the end of each of the Fundamentals Course modules: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000" dirty="0"/>
          </a:p>
          <a:p>
            <a:pPr eaLnBrk="1" hangingPunct="1">
              <a:spcBef>
                <a:spcPct val="0"/>
              </a:spcBef>
              <a:defRPr/>
            </a:pPr>
            <a:r>
              <a:rPr lang="en-US" dirty="0"/>
              <a:t>What is the resident safety issue your nursing home is facing that is linked to a problem with teamwork?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200" dirty="0">
              <a:solidFill>
                <a:srgbClr val="E1393E"/>
              </a:solidFill>
            </a:endParaRPr>
          </a:p>
        </p:txBody>
      </p:sp>
      <p:pic>
        <p:nvPicPr>
          <p:cNvPr id="20485" name="Picture 9" descr="Kotter Penguin - Exerc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4383088"/>
            <a:ext cx="131762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0381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667000"/>
            <a:ext cx="8001000" cy="1470025"/>
          </a:xfrm>
        </p:spPr>
        <p:txBody>
          <a:bodyPr tIns="45720" bIns="45720" anchorCtr="0"/>
          <a:lstStyle/>
          <a:p>
            <a:pPr eaLnBrk="1" hangingPunct="1"/>
            <a:r>
              <a:rPr lang="en-US" altLang="en-US" sz="3800" dirty="0">
                <a:ea typeface="ヒラギノ角ゴ Pro W3" pitchFamily="127" charset="-128"/>
              </a:rPr>
              <a:t>Introductions</a:t>
            </a:r>
          </a:p>
        </p:txBody>
      </p:sp>
    </p:spTree>
    <p:extLst>
      <p:ext uri="{BB962C8B-B14F-4D97-AF65-F5344CB8AC3E}">
        <p14:creationId xmlns:p14="http://schemas.microsoft.com/office/powerpoint/2010/main" val="331772612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667000"/>
            <a:ext cx="8001000" cy="1470025"/>
          </a:xfrm>
        </p:spPr>
        <p:txBody>
          <a:bodyPr tIns="45720" bIns="45720" anchorCtr="0"/>
          <a:lstStyle/>
          <a:p>
            <a:pPr eaLnBrk="1" hangingPunct="1"/>
            <a:r>
              <a:rPr lang="en-US" altLang="en-US" sz="3800" dirty="0">
                <a:ea typeface="ヒラギノ角ゴ Pro W3" pitchFamily="127" charset="-128"/>
              </a:rPr>
              <a:t>Teamwork Exercise #1</a:t>
            </a:r>
          </a:p>
        </p:txBody>
      </p:sp>
      <p:pic>
        <p:nvPicPr>
          <p:cNvPr id="5124" name="Picture 9" descr="Kotter Penguin – Exerc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4383088"/>
            <a:ext cx="131762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30223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Objectives</a:t>
            </a:r>
          </a:p>
        </p:txBody>
      </p:sp>
      <p:sp>
        <p:nvSpPr>
          <p:cNvPr id="6148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Describe the </a:t>
            </a:r>
            <a:r>
              <a:rPr lang="en-US" altLang="en-US" dirty="0" err="1">
                <a:ea typeface="ヒラギノ角ゴ Pro W3" pitchFamily="127" charset="-128"/>
              </a:rPr>
              <a:t>TeamSTEPPS</a:t>
            </a:r>
            <a:r>
              <a:rPr lang="en-US" altLang="en-US" dirty="0">
                <a:ea typeface="ヒラギノ角ゴ Pro W3" pitchFamily="127" charset="-128"/>
              </a:rPr>
              <a:t> Master Trainer course</a:t>
            </a:r>
          </a:p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Describe the impact of errors and why they occur</a:t>
            </a:r>
          </a:p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Describe the </a:t>
            </a:r>
            <a:r>
              <a:rPr lang="en-US" altLang="en-US" dirty="0" err="1">
                <a:ea typeface="ヒラギノ角ゴ Pro W3" pitchFamily="127" charset="-128"/>
              </a:rPr>
              <a:t>TeamSTEPPS</a:t>
            </a:r>
            <a:r>
              <a:rPr lang="en-US" altLang="en-US" dirty="0">
                <a:ea typeface="ヒラギノ角ゴ Pro W3" pitchFamily="127" charset="-128"/>
              </a:rPr>
              <a:t> framework</a:t>
            </a:r>
          </a:p>
          <a:p>
            <a:pPr eaLnBrk="1" hangingPunct="1"/>
            <a:r>
              <a:rPr lang="en-US" altLang="en-US" dirty="0">
                <a:ea typeface="ヒラギノ角ゴ Pro W3" pitchFamily="127" charset="-128"/>
              </a:rPr>
              <a:t>State the outcomes of the </a:t>
            </a:r>
            <a:r>
              <a:rPr lang="en-US" altLang="en-US" dirty="0" err="1">
                <a:ea typeface="ヒラギノ角ゴ Pro W3" pitchFamily="127" charset="-128"/>
              </a:rPr>
              <a:t>TeamSTEPPS</a:t>
            </a:r>
            <a:r>
              <a:rPr lang="en-US" altLang="en-US" dirty="0">
                <a:ea typeface="ヒラギノ角ゴ Pro W3" pitchFamily="127" charset="-128"/>
              </a:rPr>
              <a:t> framework</a:t>
            </a:r>
          </a:p>
        </p:txBody>
      </p:sp>
    </p:spTree>
    <p:extLst>
      <p:ext uri="{BB962C8B-B14F-4D97-AF65-F5344CB8AC3E}">
        <p14:creationId xmlns:p14="http://schemas.microsoft.com/office/powerpoint/2010/main" val="3212769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914400"/>
            <a:ext cx="7739063" cy="91440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ea typeface="ヒラギノ角ゴ Pro W3" pitchFamily="127" charset="-128"/>
              </a:rPr>
              <a:t>Course Agenda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920240"/>
            <a:ext cx="3933825" cy="40100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b="1" dirty="0"/>
              <a:t>Day 1:</a:t>
            </a:r>
          </a:p>
          <a:p>
            <a:pPr eaLnBrk="1" hangingPunct="1">
              <a:defRPr/>
            </a:pPr>
            <a:r>
              <a:rPr lang="en-US" sz="2000" dirty="0"/>
              <a:t>Module 1</a:t>
            </a:r>
            <a:r>
              <a:rPr lang="en-US" sz="2000" dirty="0">
                <a:cs typeface="Arial" pitchFamily="34" charset="0"/>
              </a:rPr>
              <a:t>—</a:t>
            </a:r>
            <a:r>
              <a:rPr lang="en-US" sz="2000" dirty="0"/>
              <a:t>Introduction</a:t>
            </a:r>
          </a:p>
          <a:p>
            <a:pPr eaLnBrk="1" hangingPunct="1">
              <a:defRPr/>
            </a:pPr>
            <a:r>
              <a:rPr lang="en-US" sz="2000" dirty="0"/>
              <a:t>Module 2</a:t>
            </a:r>
            <a:r>
              <a:rPr lang="en-US" sz="2000" dirty="0">
                <a:cs typeface="Arial" pitchFamily="34" charset="0"/>
              </a:rPr>
              <a:t>—</a:t>
            </a:r>
            <a:r>
              <a:rPr lang="en-US" sz="2000" dirty="0"/>
              <a:t>Team Structure</a:t>
            </a:r>
          </a:p>
          <a:p>
            <a:pPr eaLnBrk="1" hangingPunct="1">
              <a:defRPr/>
            </a:pPr>
            <a:r>
              <a:rPr lang="en-US" sz="2000" dirty="0"/>
              <a:t>Module 3</a:t>
            </a:r>
            <a:r>
              <a:rPr lang="en-US" sz="2000" dirty="0">
                <a:cs typeface="Arial" pitchFamily="34" charset="0"/>
              </a:rPr>
              <a:t>—</a:t>
            </a:r>
            <a:r>
              <a:rPr lang="en-US" sz="2000" dirty="0"/>
              <a:t>Communication</a:t>
            </a:r>
          </a:p>
          <a:p>
            <a:pPr eaLnBrk="1" hangingPunct="1">
              <a:defRPr/>
            </a:pPr>
            <a:r>
              <a:rPr lang="en-US" sz="2000" dirty="0"/>
              <a:t>Module 4</a:t>
            </a:r>
            <a:r>
              <a:rPr lang="en-US" sz="2000" dirty="0">
                <a:cs typeface="Arial" pitchFamily="34" charset="0"/>
              </a:rPr>
              <a:t>—</a:t>
            </a:r>
            <a:r>
              <a:rPr lang="en-US" sz="2000" dirty="0"/>
              <a:t>Leading Teams</a:t>
            </a:r>
          </a:p>
          <a:p>
            <a:pPr eaLnBrk="1" hangingPunct="1">
              <a:defRPr/>
            </a:pPr>
            <a:r>
              <a:rPr lang="en-US" sz="2000" dirty="0"/>
              <a:t>Module 5</a:t>
            </a:r>
            <a:r>
              <a:rPr lang="en-US" sz="2000" dirty="0">
                <a:cs typeface="Arial" pitchFamily="34" charset="0"/>
              </a:rPr>
              <a:t>—</a:t>
            </a:r>
            <a:r>
              <a:rPr lang="en-US" sz="2000" dirty="0"/>
              <a:t>Situation Monitoring</a:t>
            </a:r>
          </a:p>
          <a:p>
            <a:pPr eaLnBrk="1" hangingPunct="1">
              <a:defRPr/>
            </a:pPr>
            <a:r>
              <a:rPr lang="en-US" sz="2000" dirty="0"/>
              <a:t>Module 6</a:t>
            </a:r>
            <a:r>
              <a:rPr lang="en-US" sz="2000" dirty="0">
                <a:cs typeface="Arial" pitchFamily="34" charset="0"/>
              </a:rPr>
              <a:t>—</a:t>
            </a:r>
            <a:r>
              <a:rPr lang="en-US" sz="2000" dirty="0"/>
              <a:t>Mutual Support</a:t>
            </a:r>
          </a:p>
          <a:p>
            <a:pPr eaLnBrk="1" hangingPunct="1">
              <a:defRPr/>
            </a:pPr>
            <a:r>
              <a:rPr lang="en-US" sz="2000" dirty="0"/>
              <a:t>Module 7</a:t>
            </a:r>
            <a:r>
              <a:rPr lang="en-US" sz="2000" dirty="0">
                <a:cs typeface="Arial" pitchFamily="34" charset="0"/>
              </a:rPr>
              <a:t>—</a:t>
            </a:r>
            <a:r>
              <a:rPr lang="en-US" sz="2000" dirty="0"/>
              <a:t>Pulling It All Together</a:t>
            </a:r>
          </a:p>
        </p:txBody>
      </p:sp>
      <p:sp>
        <p:nvSpPr>
          <p:cNvPr id="2560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18100" y="1920240"/>
            <a:ext cx="3810000" cy="35433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2000" b="1" dirty="0"/>
              <a:t>Day 2:</a:t>
            </a:r>
          </a:p>
          <a:p>
            <a:pPr eaLnBrk="1" hangingPunct="1">
              <a:defRPr/>
            </a:pPr>
            <a:r>
              <a:rPr lang="en-US" sz="2000" dirty="0"/>
              <a:t>Change Management: </a:t>
            </a:r>
            <a:br>
              <a:rPr lang="en-US" sz="2000" dirty="0"/>
            </a:br>
            <a:r>
              <a:rPr lang="en-US" sz="2000" dirty="0"/>
              <a:t>How To Achieve a Culture </a:t>
            </a:r>
            <a:br>
              <a:rPr lang="en-US" sz="2000" dirty="0"/>
            </a:br>
            <a:r>
              <a:rPr lang="en-US" sz="2000" dirty="0"/>
              <a:t>of Safety</a:t>
            </a:r>
          </a:p>
          <a:p>
            <a:pPr eaLnBrk="1" hangingPunct="1">
              <a:defRPr/>
            </a:pPr>
            <a:r>
              <a:rPr lang="en-US" sz="2000" dirty="0"/>
              <a:t>Coaching Workshop</a:t>
            </a:r>
          </a:p>
          <a:p>
            <a:pPr eaLnBrk="1" hangingPunct="1">
              <a:defRPr/>
            </a:pPr>
            <a:r>
              <a:rPr lang="en-US" sz="2000" dirty="0"/>
              <a:t>Measurement</a:t>
            </a:r>
          </a:p>
          <a:p>
            <a:pPr eaLnBrk="1" hangingPunct="1">
              <a:defRPr/>
            </a:pPr>
            <a:r>
              <a:rPr lang="en-US" sz="2000" dirty="0"/>
              <a:t>Implementation Planning</a:t>
            </a:r>
          </a:p>
        </p:txBody>
      </p:sp>
    </p:spTree>
    <p:extLst>
      <p:ext uri="{BB962C8B-B14F-4D97-AF65-F5344CB8AC3E}">
        <p14:creationId xmlns:p14="http://schemas.microsoft.com/office/powerpoint/2010/main" val="1615348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pitchFamily="127" charset="-128"/>
              </a:rPr>
              <a:t>Day 1 - Core Teamwork Skills</a:t>
            </a:r>
          </a:p>
        </p:txBody>
      </p:sp>
      <p:pic>
        <p:nvPicPr>
          <p:cNvPr id="8196" name="Picture 3" descr="TeamSTEPPS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808" y="1754187"/>
            <a:ext cx="5421313" cy="43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064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182" y="876300"/>
            <a:ext cx="8178824" cy="914400"/>
          </a:xfrm>
        </p:spPr>
        <p:txBody>
          <a:bodyPr/>
          <a:lstStyle/>
          <a:p>
            <a:r>
              <a:rPr lang="en-US" altLang="en-US" dirty="0"/>
              <a:t>Day 2 – Coach, Implement, Sustain</a:t>
            </a:r>
            <a:br>
              <a:rPr lang="en-US" altLang="en-US" dirty="0"/>
            </a:br>
            <a:endParaRPr lang="en-US" dirty="0"/>
          </a:p>
        </p:txBody>
      </p:sp>
      <p:pic>
        <p:nvPicPr>
          <p:cNvPr id="9218" name="Picture 2" descr="Implementation Flow Ch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t="5266" b="8340"/>
          <a:stretch/>
        </p:blipFill>
        <p:spPr bwMode="auto">
          <a:xfrm>
            <a:off x="1690577" y="1560513"/>
            <a:ext cx="6554972" cy="429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172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Master Training Materials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188720" y="1871330"/>
            <a:ext cx="7559749" cy="3912782"/>
          </a:xfrm>
        </p:spPr>
        <p:txBody>
          <a:bodyPr/>
          <a:lstStyle/>
          <a:p>
            <a:r>
              <a:rPr lang="en-US" altLang="en-US" dirty="0"/>
              <a:t>Instructor Manual</a:t>
            </a:r>
          </a:p>
          <a:p>
            <a:pPr lvl="1"/>
            <a:r>
              <a:rPr lang="en-US" altLang="en-US" dirty="0"/>
              <a:t>Course Management Guide</a:t>
            </a:r>
          </a:p>
          <a:p>
            <a:pPr lvl="1"/>
            <a:r>
              <a:rPr lang="en-US" altLang="en-US" dirty="0"/>
              <a:t>Instructor guides</a:t>
            </a:r>
          </a:p>
          <a:p>
            <a:pPr lvl="1"/>
            <a:r>
              <a:rPr lang="en-US" altLang="en-US" dirty="0"/>
              <a:t>Course slides</a:t>
            </a:r>
          </a:p>
          <a:p>
            <a:pPr lvl="1"/>
            <a:r>
              <a:rPr lang="en-US" altLang="en-US" dirty="0"/>
              <a:t>Measurement tools</a:t>
            </a:r>
          </a:p>
          <a:p>
            <a:r>
              <a:rPr lang="en-US" altLang="en-US" dirty="0"/>
              <a:t>Online Resources</a:t>
            </a:r>
          </a:p>
          <a:p>
            <a:pPr lvl="1"/>
            <a:r>
              <a:rPr lang="en-US" altLang="en-US" dirty="0"/>
              <a:t>Customizable materials</a:t>
            </a:r>
          </a:p>
          <a:p>
            <a:pPr lvl="1"/>
            <a:r>
              <a:rPr lang="en-US" altLang="en-US" dirty="0"/>
              <a:t>Videos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6379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dirty="0">
                <a:ea typeface="ヒラギノ角ゴ Pro W3" pitchFamily="127" charset="-128"/>
              </a:rPr>
              <a:t>Sue Sheridan Video</a:t>
            </a:r>
          </a:p>
        </p:txBody>
      </p:sp>
      <p:pic>
        <p:nvPicPr>
          <p:cNvPr id="11269" name="Picture 21" descr="Sue Sheridan Vide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Kotter Penguin – Video">
            <a:hlinkClick r:id="rId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76800"/>
            <a:ext cx="1114425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69564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Main_Olive">
  <a:themeElements>
    <a:clrScheme name="">
      <a:dk1>
        <a:srgbClr val="000000"/>
      </a:dk1>
      <a:lt1>
        <a:srgbClr val="FFFFE1"/>
      </a:lt1>
      <a:dk2>
        <a:srgbClr val="660033"/>
      </a:dk2>
      <a:lt2>
        <a:srgbClr val="330033"/>
      </a:lt2>
      <a:accent1>
        <a:srgbClr val="CCCC99"/>
      </a:accent1>
      <a:accent2>
        <a:srgbClr val="CC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B90000"/>
      </a:accent6>
      <a:hlink>
        <a:srgbClr val="990033"/>
      </a:hlink>
      <a:folHlink>
        <a:srgbClr val="B2B2B2"/>
      </a:folHlink>
    </a:clrScheme>
    <a:fontScheme name="2_Main_Ol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Main_Oliv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C938CC4EE4F479EE4D92727B24713" ma:contentTypeVersion="4" ma:contentTypeDescription="Create a new document." ma:contentTypeScope="" ma:versionID="6dd9b103903e26b1ea34f857003ae291">
  <xsd:schema xmlns:xsd="http://www.w3.org/2001/XMLSchema" xmlns:xs="http://www.w3.org/2001/XMLSchema" xmlns:p="http://schemas.microsoft.com/office/2006/metadata/properties" xmlns:ns2="6d949564-4ca2-4f24-b2ec-e225cb0e4b21" xmlns:ns3="248aa52d-0bf7-449c-811d-9d8a38bb3135" targetNamespace="http://schemas.microsoft.com/office/2006/metadata/properties" ma:root="true" ma:fieldsID="dc4ba676627c2980e1d7292c6847d327" ns2:_="" ns3:_="">
    <xsd:import namespace="6d949564-4ca2-4f24-b2ec-e225cb0e4b21"/>
    <xsd:import namespace="248aa52d-0bf7-449c-811d-9d8a38bb313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49564-4ca2-4f24-b2ec-e225cb0e4b2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8aa52d-0bf7-449c-811d-9d8a38bb31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E52051-ED89-4A06-924B-E1ADF10920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49564-4ca2-4f24-b2ec-e225cb0e4b21"/>
    <ds:schemaRef ds:uri="248aa52d-0bf7-449c-811d-9d8a38bb31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E1B0E7-9BCF-4B79-9DB5-79C011035D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EB5372-6334-4808-9E3A-12154B232D3F}">
  <ds:schemaRefs>
    <ds:schemaRef ds:uri="http://purl.org/dc/dcmitype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6d949564-4ca2-4f24-b2ec-e225cb0e4b21"/>
    <ds:schemaRef ds:uri="http://schemas.microsoft.com/office/2006/documentManagement/types"/>
    <ds:schemaRef ds:uri="http://schemas.openxmlformats.org/package/2006/metadata/core-properties"/>
    <ds:schemaRef ds:uri="248aa52d-0bf7-449c-811d-9d8a38bb313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Module 4-05.2-SituationMonitoring</Template>
  <TotalTime>6907</TotalTime>
  <Words>410</Words>
  <Application>Microsoft Office PowerPoint</Application>
  <PresentationFormat>On-screen Show (4:3)</PresentationFormat>
  <Paragraphs>140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Verdana</vt:lpstr>
      <vt:lpstr>Wingdings</vt:lpstr>
      <vt:lpstr>2_Main_Olive</vt:lpstr>
      <vt:lpstr>Team Strategies and Tools  to Enhance Performance  and Patient Safety</vt:lpstr>
      <vt:lpstr>Introductions</vt:lpstr>
      <vt:lpstr>Teamwork Exercise #1</vt:lpstr>
      <vt:lpstr>Objectives</vt:lpstr>
      <vt:lpstr>Course Agenda</vt:lpstr>
      <vt:lpstr>Day 1 - Core Teamwork Skills</vt:lpstr>
      <vt:lpstr>Day 2 – Coach, Implement, Sustain </vt:lpstr>
      <vt:lpstr>Master Training Materials</vt:lpstr>
      <vt:lpstr>Sue Sheridan Video</vt:lpstr>
      <vt:lpstr>Video Discussion</vt:lpstr>
      <vt:lpstr>Barriers to Team Performance</vt:lpstr>
      <vt:lpstr>Patient Safety Movement &amp; Team Training</vt:lpstr>
      <vt:lpstr>PowerPoint Presentation</vt:lpstr>
      <vt:lpstr>What Makes Up Team Performance?</vt:lpstr>
      <vt:lpstr>Outcomes of Team Competencies</vt:lpstr>
      <vt:lpstr>High-Performing Teams</vt:lpstr>
      <vt:lpstr>Evidence That TeamSTEPPS Works</vt:lpstr>
      <vt:lpstr>Applying TeamSTEPPS Exercise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 Slides</dc:title>
  <dc:subject>Health Care</dc:subject>
  <dc:creator>Agency for Healthcare Research and Quality</dc:creator>
  <cp:keywords>Health care, long-term care</cp:keywords>
  <dc:description/>
  <cp:lastModifiedBy>Stephanie Gfeller</cp:lastModifiedBy>
  <cp:revision>199</cp:revision>
  <cp:lastPrinted>2017-04-01T16:34:15Z</cp:lastPrinted>
  <dcterms:created xsi:type="dcterms:W3CDTF">2005-06-03T10:15:22Z</dcterms:created>
  <dcterms:modified xsi:type="dcterms:W3CDTF">2019-08-19T14:50:35Z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0x010100A41C938CC4EE4F479EE4D92727B24713</vt:lpwstr>
  </property>
</Properties>
</file>